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592" r:id="rId2"/>
    <p:sldId id="623" r:id="rId3"/>
    <p:sldId id="630" r:id="rId4"/>
    <p:sldId id="624" r:id="rId5"/>
    <p:sldId id="625" r:id="rId6"/>
    <p:sldId id="626" r:id="rId7"/>
    <p:sldId id="628" r:id="rId8"/>
    <p:sldId id="670" r:id="rId9"/>
    <p:sldId id="599" r:id="rId10"/>
    <p:sldId id="647" r:id="rId11"/>
    <p:sldId id="662" r:id="rId12"/>
    <p:sldId id="666" r:id="rId13"/>
    <p:sldId id="667" r:id="rId14"/>
    <p:sldId id="668" r:id="rId15"/>
    <p:sldId id="671" r:id="rId16"/>
    <p:sldId id="672" r:id="rId17"/>
    <p:sldId id="673" r:id="rId18"/>
    <p:sldId id="675" r:id="rId19"/>
    <p:sldId id="674" r:id="rId20"/>
    <p:sldId id="677" r:id="rId21"/>
    <p:sldId id="651" r:id="rId22"/>
    <p:sldId id="576" r:id="rId23"/>
    <p:sldId id="638" r:id="rId24"/>
    <p:sldId id="653" r:id="rId25"/>
    <p:sldId id="679" r:id="rId26"/>
    <p:sldId id="643" r:id="rId27"/>
    <p:sldId id="648" r:id="rId28"/>
    <p:sldId id="577" r:id="rId29"/>
    <p:sldId id="589" r:id="rId30"/>
    <p:sldId id="608" r:id="rId31"/>
    <p:sldId id="606" r:id="rId32"/>
    <p:sldId id="676" r:id="rId33"/>
    <p:sldId id="641" r:id="rId34"/>
    <p:sldId id="640" r:id="rId35"/>
    <p:sldId id="654" r:id="rId36"/>
    <p:sldId id="655" r:id="rId37"/>
    <p:sldId id="656" r:id="rId38"/>
    <p:sldId id="657" r:id="rId39"/>
    <p:sldId id="639" r:id="rId40"/>
    <p:sldId id="65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 autoAdjust="0"/>
    <p:restoredTop sz="88148" autoAdjust="0"/>
  </p:normalViewPr>
  <p:slideViewPr>
    <p:cSldViewPr snapToGrid="0" snapToObjects="1">
      <p:cViewPr>
        <p:scale>
          <a:sx n="137" d="100"/>
          <a:sy n="137" d="100"/>
        </p:scale>
        <p:origin x="856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DD42-48EC-4EE2-8D26-0CEA82CFC563}" type="datetimeFigureOut">
              <a:rPr lang="en-US" smtClean="0"/>
              <a:t>6/18/23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B6138-53CB-48FD-8F82-467A87DE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7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6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給你前提</a:t>
            </a:r>
            <a:endParaRPr lang="en-US" altLang="zh-TW" dirty="0"/>
          </a:p>
          <a:p>
            <a:r>
              <a:rPr lang="zh-TW" altLang="en-US" dirty="0"/>
              <a:t>經過程式之後</a:t>
            </a:r>
            <a:endParaRPr lang="en-US" altLang="zh-TW" dirty="0"/>
          </a:p>
          <a:p>
            <a:r>
              <a:rPr lang="zh-TW" altLang="en-US" dirty="0"/>
              <a:t>是否滿足結論？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36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給你前提</a:t>
            </a:r>
            <a:endParaRPr lang="en-US" altLang="zh-TW" dirty="0"/>
          </a:p>
          <a:p>
            <a:r>
              <a:rPr lang="zh-TW" altLang="en-US" dirty="0"/>
              <a:t>經過程式之後</a:t>
            </a:r>
            <a:endParaRPr lang="en-US" altLang="zh-TW" dirty="0"/>
          </a:p>
          <a:p>
            <a:r>
              <a:rPr lang="zh-TW" altLang="en-US" dirty="0"/>
              <a:t>是否滿足結論？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71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3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好處，比較 </a:t>
            </a:r>
            <a:r>
              <a:rPr lang="en-US" altLang="zh-TW" dirty="0"/>
              <a:t>compact</a:t>
            </a:r>
            <a:r>
              <a:rPr lang="zh-TW" altLang="en-US" dirty="0"/>
              <a:t>！</a:t>
            </a:r>
            <a:endParaRPr lang="en-US" altLang="zh-TW" dirty="0"/>
          </a:p>
          <a:p>
            <a:r>
              <a:rPr lang="zh-TW" altLang="en-US" dirty="0"/>
              <a:t>右側的稱為 </a:t>
            </a:r>
            <a:r>
              <a:rPr lang="en-US" altLang="zh-TW" dirty="0"/>
              <a:t>transition rules.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4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這邊只是給一個 </a:t>
            </a:r>
            <a:r>
              <a:rPr lang="en-US" altLang="zh-TW" dirty="0"/>
              <a:t>TA gate operation </a:t>
            </a:r>
            <a:r>
              <a:rPr lang="zh-TW" altLang="en-US" dirty="0"/>
              <a:t>的</a:t>
            </a:r>
            <a:r>
              <a:rPr lang="zh-TW" altLang="en-US"/>
              <a:t>例子，不打算詳細解釋。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4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這邊只是給一個 </a:t>
            </a:r>
            <a:r>
              <a:rPr lang="en-US" altLang="zh-TW" dirty="0"/>
              <a:t>TA gate operation </a:t>
            </a:r>
            <a:r>
              <a:rPr lang="zh-TW" altLang="en-US" dirty="0"/>
              <a:t>的</a:t>
            </a:r>
            <a:r>
              <a:rPr lang="zh-TW" altLang="en-US"/>
              <a:t>例子，不打算詳細解釋。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26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這邊只是給一個 </a:t>
            </a:r>
            <a:r>
              <a:rPr lang="en-US" altLang="zh-TW" dirty="0"/>
              <a:t>TA gate operation </a:t>
            </a:r>
            <a:r>
              <a:rPr lang="zh-TW" altLang="en-US" dirty="0"/>
              <a:t>的</a:t>
            </a:r>
            <a:r>
              <a:rPr lang="zh-TW" altLang="en-US"/>
              <a:t>例子，不打算詳細解釋。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15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TW" dirty="0"/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29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前兩個大 </a:t>
            </a:r>
            <a:r>
              <a:rPr lang="en-US" altLang="zh-TW" dirty="0"/>
              <a:t>row </a:t>
            </a:r>
            <a:r>
              <a:rPr lang="zh-TW" altLang="en-US" dirty="0"/>
              <a:t>是 </a:t>
            </a:r>
            <a:r>
              <a:rPr lang="en-US" altLang="zh-TW" dirty="0"/>
              <a:t>single state simulation </a:t>
            </a:r>
            <a:r>
              <a:rPr lang="zh-TW" altLang="en-US" dirty="0"/>
              <a:t>的部分，電路規模小的時候，</a:t>
            </a:r>
            <a:r>
              <a:rPr lang="en-US" altLang="zh-TW" dirty="0" err="1"/>
              <a:t>SliQSim</a:t>
            </a:r>
            <a:r>
              <a:rPr lang="en-US" altLang="zh-TW" dirty="0"/>
              <a:t> </a:t>
            </a:r>
            <a:r>
              <a:rPr lang="zh-TW" altLang="en-US" dirty="0"/>
              <a:t>贏，電路規模大的時候，</a:t>
            </a:r>
            <a:r>
              <a:rPr lang="en-US" altLang="zh-TW" dirty="0" err="1"/>
              <a:t>AutoQ</a:t>
            </a:r>
            <a:r>
              <a:rPr lang="en-US" altLang="zh-TW" dirty="0"/>
              <a:t> </a:t>
            </a:r>
            <a:r>
              <a:rPr lang="zh-TW" altLang="en-US" dirty="0"/>
              <a:t>贏。</a:t>
            </a:r>
            <a:endParaRPr lang="en-US" dirty="0"/>
          </a:p>
          <a:p>
            <a:r>
              <a:rPr lang="zh-TW" altLang="en-US" dirty="0"/>
              <a:t>下兩個大 </a:t>
            </a:r>
            <a:r>
              <a:rPr lang="en-US" altLang="zh-TW" dirty="0"/>
              <a:t>row </a:t>
            </a:r>
            <a:r>
              <a:rPr lang="zh-TW" altLang="en-US" dirty="0"/>
              <a:t>是 </a:t>
            </a:r>
            <a:r>
              <a:rPr lang="en-US" altLang="zh-TW" dirty="0"/>
              <a:t>multiple states simulation </a:t>
            </a:r>
            <a:r>
              <a:rPr lang="zh-TW" altLang="en-US" dirty="0"/>
              <a:t>的部分，因為 </a:t>
            </a:r>
            <a:r>
              <a:rPr lang="en-US" altLang="zh-TW" dirty="0" err="1"/>
              <a:t>AutoQ</a:t>
            </a:r>
            <a:r>
              <a:rPr lang="en-US" altLang="zh-TW" dirty="0"/>
              <a:t> </a:t>
            </a:r>
            <a:r>
              <a:rPr lang="zh-TW" altLang="en-US" dirty="0"/>
              <a:t>對 </a:t>
            </a:r>
            <a:r>
              <a:rPr lang="en-US" altLang="zh-TW" dirty="0"/>
              <a:t>Toffoli </a:t>
            </a:r>
            <a:r>
              <a:rPr lang="zh-TW" altLang="en-US" dirty="0"/>
              <a:t>可以加速，所以勝利，</a:t>
            </a:r>
            <a:r>
              <a:rPr lang="en-US" altLang="zh-TW" dirty="0"/>
              <a:t>Grover-All </a:t>
            </a:r>
            <a:r>
              <a:rPr lang="zh-TW" altLang="en-US" dirty="0"/>
              <a:t>的趨勢就跟前兩個大 </a:t>
            </a:r>
            <a:r>
              <a:rPr lang="en-US" altLang="zh-TW" dirty="0"/>
              <a:t>row </a:t>
            </a:r>
            <a:r>
              <a:rPr lang="zh-TW" altLang="en-US" dirty="0"/>
              <a:t>一樣。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6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93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找 </a:t>
            </a:r>
            <a:r>
              <a:rPr lang="en-US" altLang="zh-TW" dirty="0"/>
              <a:t>bug </a:t>
            </a:r>
            <a:r>
              <a:rPr lang="zh-TW" altLang="en-US" dirty="0"/>
              <a:t>我們大部分都贏，只有一部份是 </a:t>
            </a:r>
            <a:r>
              <a:rPr lang="en-US" altLang="zh-TW" dirty="0"/>
              <a:t>Feynman </a:t>
            </a:r>
            <a:r>
              <a:rPr lang="zh-TW" altLang="en-US" dirty="0"/>
              <a:t>和 </a:t>
            </a:r>
            <a:r>
              <a:rPr lang="en-US" altLang="zh-TW" dirty="0" err="1"/>
              <a:t>Qcec</a:t>
            </a:r>
            <a:r>
              <a:rPr lang="zh-TW" altLang="en-US" dirty="0"/>
              <a:t> 贏。</a:t>
            </a:r>
            <a:endParaRPr lang="en-US" altLang="zh-TW" dirty="0"/>
          </a:p>
          <a:p>
            <a:r>
              <a:rPr lang="zh-TW" altLang="en-US" dirty="0"/>
              <a:t>值得注意的是，當時候的 </a:t>
            </a:r>
            <a:r>
              <a:rPr lang="en-US" altLang="zh-TW" dirty="0"/>
              <a:t>QCEC</a:t>
            </a:r>
            <a:r>
              <a:rPr lang="zh-TW" altLang="en-US" dirty="0"/>
              <a:t> 還不健全，我們順便發現了 </a:t>
            </a:r>
            <a:r>
              <a:rPr lang="en-US" altLang="zh-TW" dirty="0"/>
              <a:t>QCEC</a:t>
            </a:r>
            <a:r>
              <a:rPr lang="zh-TW" altLang="en-US" dirty="0"/>
              <a:t> 的 </a:t>
            </a:r>
            <a:r>
              <a:rPr lang="en-US" altLang="zh-TW" dirty="0"/>
              <a:t>bug </a:t>
            </a:r>
            <a:r>
              <a:rPr lang="zh-TW" altLang="en-US" dirty="0"/>
              <a:t>並發 </a:t>
            </a:r>
            <a:r>
              <a:rPr lang="en-US" altLang="zh-TW" dirty="0"/>
              <a:t>issue </a:t>
            </a:r>
            <a:r>
              <a:rPr lang="zh-TW" altLang="en-US" dirty="0"/>
              <a:t>到 </a:t>
            </a:r>
            <a:r>
              <a:rPr lang="en-US" altLang="zh-TW" dirty="0"/>
              <a:t>GitHub repo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96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找 </a:t>
            </a:r>
            <a:r>
              <a:rPr lang="en-US" altLang="zh-TW" dirty="0"/>
              <a:t>bug </a:t>
            </a:r>
            <a:r>
              <a:rPr lang="zh-TW" altLang="en-US" dirty="0"/>
              <a:t>我們大部分都贏，只有一部份是 </a:t>
            </a:r>
            <a:r>
              <a:rPr lang="en-US" altLang="zh-TW" dirty="0"/>
              <a:t>Feynman </a:t>
            </a:r>
            <a:r>
              <a:rPr lang="zh-TW" altLang="en-US" dirty="0"/>
              <a:t>和 </a:t>
            </a:r>
            <a:r>
              <a:rPr lang="en-US" altLang="zh-TW" dirty="0" err="1"/>
              <a:t>Qcec</a:t>
            </a:r>
            <a:r>
              <a:rPr lang="zh-TW" altLang="en-US" dirty="0"/>
              <a:t> 贏。</a:t>
            </a:r>
            <a:endParaRPr lang="en-US" altLang="zh-TW" dirty="0"/>
          </a:p>
          <a:p>
            <a:r>
              <a:rPr lang="zh-TW" altLang="en-US" dirty="0"/>
              <a:t>值得注意的是，當時候的 </a:t>
            </a:r>
            <a:r>
              <a:rPr lang="en-US" altLang="zh-TW" dirty="0"/>
              <a:t>QCEC</a:t>
            </a:r>
            <a:r>
              <a:rPr lang="zh-TW" altLang="en-US" dirty="0"/>
              <a:t> 還不健全，我們順便發現了 </a:t>
            </a:r>
            <a:r>
              <a:rPr lang="en-US" altLang="zh-TW" dirty="0"/>
              <a:t>QCEC</a:t>
            </a:r>
            <a:r>
              <a:rPr lang="zh-TW" altLang="en-US" dirty="0"/>
              <a:t> 的 </a:t>
            </a:r>
            <a:r>
              <a:rPr lang="en-US" altLang="zh-TW" dirty="0"/>
              <a:t>bug </a:t>
            </a:r>
            <a:r>
              <a:rPr lang="zh-TW" altLang="en-US" dirty="0"/>
              <a:t>並發 </a:t>
            </a:r>
            <a:r>
              <a:rPr lang="en-US" altLang="zh-TW" dirty="0"/>
              <a:t>issue </a:t>
            </a:r>
            <a:r>
              <a:rPr lang="zh-TW" altLang="en-US" dirty="0"/>
              <a:t>到 </a:t>
            </a:r>
            <a:r>
              <a:rPr lang="en-US" altLang="zh-TW" dirty="0"/>
              <a:t>GitHub repo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61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98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不能直接對 </a:t>
            </a:r>
            <a:r>
              <a:rPr lang="en-US" altLang="zh-TW" dirty="0"/>
              <a:t>predicate </a:t>
            </a:r>
            <a:r>
              <a:rPr lang="zh-TW" altLang="en-US" dirty="0"/>
              <a:t>條件做運算，剛剛有提到學 </a:t>
            </a:r>
            <a:r>
              <a:rPr lang="en-US" altLang="zh-TW" dirty="0"/>
              <a:t>simulator</a:t>
            </a:r>
            <a:r>
              <a:rPr lang="zh-TW" altLang="en-US" dirty="0"/>
              <a:t>，故以一堆量子態來代表 </a:t>
            </a:r>
            <a:r>
              <a:rPr lang="en-US" altLang="zh-TW" dirty="0"/>
              <a:t>predicate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24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Take “X gate operating on bit-2” as the example.</a:t>
            </a:r>
          </a:p>
        </p:txBody>
      </p:sp>
    </p:spTree>
    <p:extLst>
      <p:ext uri="{BB962C8B-B14F-4D97-AF65-F5344CB8AC3E}">
        <p14:creationId xmlns:p14="http://schemas.microsoft.com/office/powerpoint/2010/main" val="2579249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manipulate the original tree to obtain the resulting tree?</a:t>
            </a:r>
          </a:p>
          <a:p>
            <a:r>
              <a:rPr lang="en-US" dirty="0"/>
              <a:t>How to construct CNOT?</a:t>
            </a:r>
          </a:p>
          <a:p>
            <a:endParaRPr lang="en-US" dirty="0"/>
          </a:p>
          <a:p>
            <a:r>
              <a:rPr lang="en-US" dirty="0"/>
              <a:t>There are four template operations.</a:t>
            </a:r>
          </a:p>
        </p:txBody>
      </p:sp>
    </p:spTree>
    <p:extLst>
      <p:ext uri="{BB962C8B-B14F-4D97-AF65-F5344CB8AC3E}">
        <p14:creationId xmlns:p14="http://schemas.microsoft.com/office/powerpoint/2010/main" val="286192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TW" dirty="0"/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5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9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 </a:t>
            </a:r>
            <a:r>
              <a:rPr lang="en-US" altLang="zh-TW" dirty="0"/>
              <a:t>DD</a:t>
            </a:r>
            <a:r>
              <a:rPr lang="zh-TW" altLang="en-US" dirty="0"/>
              <a:t> 的時代，一棵樹只能表達一個量子態。</a:t>
            </a:r>
            <a:endParaRPr lang="en-US" dirty="0"/>
          </a:p>
          <a:p>
            <a:r>
              <a:rPr lang="en-US" dirty="0"/>
              <a:t>How to encode a state into a tree? Notice that all leaves are complex numbers.</a:t>
            </a:r>
          </a:p>
        </p:txBody>
      </p:sp>
    </p:spTree>
    <p:extLst>
      <p:ext uri="{BB962C8B-B14F-4D97-AF65-F5344CB8AC3E}">
        <p14:creationId xmlns:p14="http://schemas.microsoft.com/office/powerpoint/2010/main" val="143437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下面兩張圖只是為了讓大家感覺一下為何需要做驗證。</a:t>
            </a:r>
            <a:r>
              <a:rPr lang="en" altLang="zh-TW" dirty="0"/>
              <a:t>probabilistic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8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/>
              <a:t>問題動機、相對應解法。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特殊數學模型因為驗證的需要，怎麼一次表達多個量子態。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因為操作很複雜，最後有時間才講。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在這之前，會先介紹驗證使用方式跟實驗結果，以及 </a:t>
            </a:r>
            <a:r>
              <a:rPr lang="en-US" altLang="zh-TW" dirty="0"/>
              <a:t>TA</a:t>
            </a:r>
            <a:r>
              <a:rPr lang="zh-TW" altLang="en-US" dirty="0"/>
              <a:t> 結構複雜的相對應解決方法。</a:t>
            </a:r>
            <a:endParaRPr lang="en-US" altLang="zh-TW" dirty="0"/>
          </a:p>
          <a:p>
            <a:pPr marL="228600" indent="-228600">
              <a:buAutoNum type="arabicPeriod"/>
            </a:pPr>
            <a:endParaRPr lang="en-US" altLang="zh-TW" dirty="0"/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給你前提</a:t>
            </a:r>
            <a:endParaRPr lang="en-US" altLang="zh-TW" dirty="0"/>
          </a:p>
          <a:p>
            <a:r>
              <a:rPr lang="zh-TW" altLang="en-US" dirty="0"/>
              <a:t>經過程式之後</a:t>
            </a:r>
            <a:endParaRPr lang="en-US" altLang="zh-TW" dirty="0"/>
          </a:p>
          <a:p>
            <a:r>
              <a:rPr lang="zh-TW" altLang="en-US" dirty="0"/>
              <a:t>是否滿足結論？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2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給你前提</a:t>
            </a:r>
            <a:endParaRPr lang="en-US" altLang="zh-TW" dirty="0"/>
          </a:p>
          <a:p>
            <a:r>
              <a:rPr lang="zh-TW" altLang="en-US" dirty="0"/>
              <a:t>經過程式之後</a:t>
            </a:r>
            <a:endParaRPr lang="en-US" altLang="zh-TW" dirty="0"/>
          </a:p>
          <a:p>
            <a:r>
              <a:rPr lang="zh-TW" altLang="en-US" dirty="0"/>
              <a:t>是否滿足結論？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6138-53CB-48FD-8F82-467A87DEED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0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02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8498"/>
            <a:ext cx="5763491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6290" y="5534457"/>
            <a:ext cx="3269671" cy="630815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 hasCustomPrompt="1"/>
          </p:nvPr>
        </p:nvSpPr>
        <p:spPr>
          <a:xfrm>
            <a:off x="5307013" y="6165850"/>
            <a:ext cx="3268948" cy="55403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TW" dirty="0"/>
              <a:t>Time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285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B38A5-A141-42BA-AC62-30D7E50F61BE}" type="datetime1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1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3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963528" y="750608"/>
            <a:ext cx="344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zh-TW" altLang="en-US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24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E7C0F-0A24-48A7-B25D-CA96D33B509C}" type="datetime1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6D3DAC-A818-462C-BEDD-D6E6B094AEB7}" type="datetime1">
              <a:rPr lang="en-US" smtClean="0"/>
              <a:t>6/18/23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1AC9C-CEC1-438D-A4A5-30FBD44C7BF0}" type="datetime1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79EA3-E7D5-4792-87C5-E97D76C15C2C}" type="datetime1">
              <a:rPr lang="en-US" smtClean="0"/>
              <a:t>6/18/23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39B71-952A-4668-B1FF-CAE248BC238E}" type="datetime1">
              <a:rPr lang="en-US" smtClean="0"/>
              <a:t>6/18/23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56B-38A1-4645-81B9-718DB47C9629}" type="datetime1">
              <a:rPr lang="en-US" smtClean="0"/>
              <a:t>6/18/23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8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873A01-2C4B-4286-AB2F-2AE1CAC6AAB2}" type="datetime1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318F4-14E0-4581-BA6D-8C1D7208F586}" type="datetime1">
              <a:rPr lang="en-US" smtClean="0"/>
              <a:t>6/18/23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1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02-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2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806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82083"/>
            <a:ext cx="8229600" cy="39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45382" y="6387637"/>
            <a:ext cx="2341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2C65-6A1A-D442-8876-CF6822C1E7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F497A"/>
        </a:buClr>
        <a:buFont typeface="Webdings" panose="05030102010509060703" pitchFamily="18" charset="2"/>
        <a:buChar char="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65113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da-tum/qcec" TargetMode="External"/><Relationship Id="rId4" Type="http://schemas.openxmlformats.org/officeDocument/2006/relationships/hyperlink" Target="https://github.com/meamy/feynma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1157C8-1FDD-4A51-B808-2DC1C4C8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747963"/>
            <a:ext cx="7772400" cy="1362075"/>
          </a:xfrm>
        </p:spPr>
        <p:txBody>
          <a:bodyPr>
            <a:noAutofit/>
          </a:bodyPr>
          <a:lstStyle/>
          <a:p>
            <a:r>
              <a:rPr lang="en" altLang="zh-TW" sz="3200" b="0" dirty="0"/>
              <a:t>An </a:t>
            </a:r>
            <a:r>
              <a:rPr lang="en" altLang="zh-TW" sz="3200" dirty="0">
                <a:solidFill>
                  <a:srgbClr val="0070C0"/>
                </a:solidFill>
              </a:rPr>
              <a:t>Automata-based</a:t>
            </a:r>
            <a:r>
              <a:rPr lang="en" altLang="zh-TW" sz="3200" b="0" dirty="0"/>
              <a:t> Approach for Scalable Verification of </a:t>
            </a:r>
            <a:r>
              <a:rPr lang="en" altLang="zh-TW" sz="3200" dirty="0">
                <a:solidFill>
                  <a:srgbClr val="00B050"/>
                </a:solidFill>
              </a:rPr>
              <a:t>Quantum Circuits</a:t>
            </a:r>
            <a:br>
              <a:rPr kumimoji="1" lang="zh-TW" altLang="en-US" sz="3200" dirty="0"/>
            </a:br>
            <a:endParaRPr lang="en-US" sz="32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E5C629-D274-43ED-AC55-FC6B09492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887450"/>
            <a:ext cx="8849709" cy="1500187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altLang="zh-TW" sz="2400" b="1" dirty="0">
                <a:solidFill>
                  <a:schemeClr val="tx1"/>
                </a:solidFill>
              </a:rPr>
              <a:t>Yu-Fang Chen</a:t>
            </a:r>
            <a:r>
              <a:rPr lang="en-US" altLang="zh-TW" sz="2400" baseline="30000" dirty="0">
                <a:solidFill>
                  <a:schemeClr val="tx1"/>
                </a:solidFill>
              </a:rPr>
              <a:t>1</a:t>
            </a:r>
            <a:r>
              <a:rPr lang="en-US" altLang="zh-TW" sz="2400" dirty="0">
                <a:solidFill>
                  <a:schemeClr val="tx1"/>
                </a:solidFill>
              </a:rPr>
              <a:t>, Kai-Min Chung</a:t>
            </a:r>
            <a:r>
              <a:rPr lang="en-US" altLang="zh-TW" sz="2400" baseline="30000" dirty="0">
                <a:solidFill>
                  <a:schemeClr val="tx1"/>
                </a:solidFill>
              </a:rPr>
              <a:t>1</a:t>
            </a:r>
            <a:r>
              <a:rPr lang="en-US" altLang="zh-TW" sz="2400" dirty="0">
                <a:solidFill>
                  <a:schemeClr val="tx1"/>
                </a:solidFill>
              </a:rPr>
              <a:t>, </a:t>
            </a:r>
            <a:r>
              <a:rPr lang="en-US" altLang="zh-TW" sz="2400" dirty="0" err="1">
                <a:solidFill>
                  <a:schemeClr val="tx1"/>
                </a:solidFill>
              </a:rPr>
              <a:t>Ondrej</a:t>
            </a:r>
            <a:r>
              <a:rPr lang="en-US" altLang="zh-TW" sz="2400" dirty="0">
                <a:solidFill>
                  <a:schemeClr val="tx1"/>
                </a:solidFill>
              </a:rPr>
              <a:t> Lengal</a:t>
            </a:r>
            <a:r>
              <a:rPr lang="en-US" altLang="zh-TW" sz="2400" baseline="30000" dirty="0">
                <a:solidFill>
                  <a:schemeClr val="tx1"/>
                </a:solidFill>
              </a:rPr>
              <a:t>2</a:t>
            </a:r>
            <a:r>
              <a:rPr lang="en-US" altLang="zh-TW" sz="2400" dirty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en-US" altLang="zh-TW" sz="2400" dirty="0" err="1">
                <a:solidFill>
                  <a:schemeClr val="tx1"/>
                </a:solidFill>
              </a:rPr>
              <a:t>Jyun-Ao</a:t>
            </a:r>
            <a:r>
              <a:rPr lang="en-US" altLang="zh-TW" sz="2400" dirty="0">
                <a:solidFill>
                  <a:schemeClr val="tx1"/>
                </a:solidFill>
              </a:rPr>
              <a:t> Lin</a:t>
            </a:r>
            <a:r>
              <a:rPr lang="en-US" altLang="zh-TW" sz="2400" baseline="30000" dirty="0">
                <a:solidFill>
                  <a:schemeClr val="tx1"/>
                </a:solidFill>
              </a:rPr>
              <a:t>1</a:t>
            </a:r>
            <a:r>
              <a:rPr lang="en-US" altLang="zh-TW" sz="2400" dirty="0">
                <a:solidFill>
                  <a:schemeClr val="tx1"/>
                </a:solidFill>
              </a:rPr>
              <a:t>, Wei-</a:t>
            </a:r>
            <a:r>
              <a:rPr lang="en-US" altLang="zh-TW" sz="2400" dirty="0" err="1">
                <a:solidFill>
                  <a:schemeClr val="tx1"/>
                </a:solidFill>
              </a:rPr>
              <a:t>Lun</a:t>
            </a:r>
            <a:r>
              <a:rPr lang="en-US" altLang="zh-TW" sz="2400" dirty="0">
                <a:solidFill>
                  <a:schemeClr val="tx1"/>
                </a:solidFill>
              </a:rPr>
              <a:t> Tsai</a:t>
            </a:r>
            <a:r>
              <a:rPr lang="en-US" altLang="zh-TW" sz="2400" baseline="30000" dirty="0">
                <a:solidFill>
                  <a:schemeClr val="tx1"/>
                </a:solidFill>
              </a:rPr>
              <a:t>1</a:t>
            </a:r>
            <a:r>
              <a:rPr lang="en-US" altLang="zh-TW" sz="2400" dirty="0">
                <a:solidFill>
                  <a:schemeClr val="tx1"/>
                </a:solidFill>
              </a:rPr>
              <a:t>, Di-De Yen</a:t>
            </a:r>
            <a:r>
              <a:rPr lang="en-US" altLang="zh-TW" sz="2400" baseline="30000" dirty="0">
                <a:solidFill>
                  <a:schemeClr val="tx1"/>
                </a:solidFill>
              </a:rPr>
              <a:t>1</a:t>
            </a:r>
            <a:br>
              <a:rPr lang="en-US" altLang="zh-TW" sz="2400" dirty="0">
                <a:solidFill>
                  <a:schemeClr val="tx1"/>
                </a:solidFill>
              </a:rPr>
            </a:b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en-US" altLang="zh-TW" sz="2400" dirty="0">
                <a:solidFill>
                  <a:schemeClr val="tx1"/>
                </a:solidFill>
              </a:rPr>
              <a:t>Academia </a:t>
            </a:r>
            <a:r>
              <a:rPr lang="en-US" altLang="zh-TW" sz="2400" dirty="0" err="1">
                <a:solidFill>
                  <a:schemeClr val="tx1"/>
                </a:solidFill>
              </a:rPr>
              <a:t>Sinica</a:t>
            </a:r>
            <a:r>
              <a:rPr lang="en-US" altLang="zh-TW" sz="2400" dirty="0">
                <a:solidFill>
                  <a:schemeClr val="tx1"/>
                </a:solidFill>
              </a:rPr>
              <a:t>, Taiwan</a:t>
            </a:r>
            <a:r>
              <a:rPr lang="en-US" altLang="zh-TW" sz="2400" baseline="30000" dirty="0">
                <a:solidFill>
                  <a:schemeClr val="tx1"/>
                </a:solidFill>
              </a:rPr>
              <a:t>1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altLang="zh-TW" sz="2400" dirty="0">
                <a:solidFill>
                  <a:schemeClr val="tx1"/>
                </a:solidFill>
              </a:rPr>
              <a:t>Brno University of Technology, Czech Republic</a:t>
            </a:r>
            <a:r>
              <a:rPr lang="en-US" altLang="zh-TW" sz="2400" baseline="30000" dirty="0">
                <a:solidFill>
                  <a:schemeClr val="tx1"/>
                </a:solidFill>
              </a:rPr>
              <a:t>2</a:t>
            </a:r>
            <a:endParaRPr lang="zh-TW" alt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998BE8-6434-4090-A085-405C6FBE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DD0129-7ACB-40A2-9B1C-88D7D69C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51892-021E-4C95-A728-0B330915F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23654"/>
            <a:ext cx="9144000" cy="4634345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Minimal Quantum Background and Motivation</a:t>
            </a:r>
          </a:p>
          <a:p>
            <a:r>
              <a:rPr lang="en-US" altLang="zh-TW" sz="2800" b="1" dirty="0"/>
              <a:t>Quantum Circuit Verification</a:t>
            </a:r>
          </a:p>
          <a:p>
            <a:r>
              <a:rPr lang="en-US" altLang="zh-TW" sz="2800" dirty="0"/>
              <a:t>Evaluation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9729A9-E254-4BCE-8510-A5467351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3"/>
    </mc:Choice>
    <mc:Fallback xmlns="">
      <p:transition spd="slow" advTm="72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C1112D-8EB2-4404-AE47-1F57151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Classical Hoare triple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EE326A-15F7-476A-A529-3E4FA36C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2083"/>
            <a:ext cx="8331200" cy="3974268"/>
          </a:xfrm>
        </p:spPr>
        <p:txBody>
          <a:bodyPr/>
          <a:lstStyle/>
          <a:p>
            <a:r>
              <a:rPr lang="en-US" altLang="en-US" dirty="0"/>
              <a:t>For any predicates </a:t>
            </a:r>
            <a:r>
              <a:rPr lang="en-US" altLang="en-US" dirty="0">
                <a:solidFill>
                  <a:schemeClr val="folHlink"/>
                </a:solidFill>
              </a:rPr>
              <a:t>P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folHlink"/>
                </a:solidFill>
              </a:rPr>
              <a:t>Q</a:t>
            </a:r>
            <a:r>
              <a:rPr lang="en-US" altLang="en-US" dirty="0"/>
              <a:t> and any program </a:t>
            </a:r>
            <a:r>
              <a:rPr lang="en-US" altLang="en-US" dirty="0">
                <a:solidFill>
                  <a:schemeClr val="hlink"/>
                </a:solidFill>
              </a:rPr>
              <a:t>S</a:t>
            </a:r>
            <a:r>
              <a:rPr lang="en-US" altLang="en-US" dirty="0"/>
              <a:t>,</a:t>
            </a:r>
            <a:br>
              <a:rPr lang="en-US" altLang="en-US" dirty="0"/>
            </a:br>
            <a:r>
              <a:rPr lang="zh-TW" altLang="en-US" sz="4400" dirty="0">
                <a:solidFill>
                  <a:schemeClr val="bg1"/>
                </a:solidFill>
              </a:rPr>
              <a:t>　</a:t>
            </a:r>
            <a:br>
              <a:rPr lang="en-US" altLang="en-US" dirty="0"/>
            </a:br>
            <a:r>
              <a:rPr lang="en-US" altLang="en-US" dirty="0"/>
              <a:t>                           </a:t>
            </a:r>
            <a:r>
              <a:rPr lang="en-US" altLang="en-US" sz="4400" dirty="0"/>
              <a:t>{</a:t>
            </a:r>
            <a:r>
              <a:rPr lang="en-US" altLang="en-US" sz="4400" dirty="0">
                <a:solidFill>
                  <a:schemeClr val="folHlink"/>
                </a:solidFill>
              </a:rPr>
              <a:t>P</a:t>
            </a:r>
            <a:r>
              <a:rPr lang="en-US" altLang="en-US" sz="4400" dirty="0"/>
              <a:t>} </a:t>
            </a:r>
            <a:r>
              <a:rPr lang="en-US" altLang="en-US" sz="4400" dirty="0">
                <a:solidFill>
                  <a:schemeClr val="hlink"/>
                </a:solidFill>
              </a:rPr>
              <a:t>S</a:t>
            </a:r>
            <a:r>
              <a:rPr lang="en-US" altLang="en-US" sz="4400" dirty="0"/>
              <a:t> {</a:t>
            </a:r>
            <a:r>
              <a:rPr lang="en-US" altLang="en-US" sz="4400" dirty="0">
                <a:solidFill>
                  <a:schemeClr val="folHlink"/>
                </a:solidFill>
              </a:rPr>
              <a:t>Q</a:t>
            </a:r>
            <a:r>
              <a:rPr lang="en-US" altLang="en-US" sz="4400" dirty="0"/>
              <a:t>}</a:t>
            </a:r>
            <a:br>
              <a:rPr lang="en-US" altLang="en-US" sz="4400" dirty="0"/>
            </a:br>
            <a:r>
              <a:rPr lang="zh-TW" altLang="en-US" sz="4400" dirty="0">
                <a:solidFill>
                  <a:schemeClr val="bg1"/>
                </a:solidFill>
              </a:rPr>
              <a:t>　</a:t>
            </a:r>
            <a:br>
              <a:rPr lang="en-US" altLang="en-US" dirty="0"/>
            </a:br>
            <a:r>
              <a:rPr lang="en-US" altLang="en-US" dirty="0"/>
              <a:t>says that if </a:t>
            </a:r>
            <a:r>
              <a:rPr lang="en-US" altLang="en-US" dirty="0">
                <a:solidFill>
                  <a:schemeClr val="hlink"/>
                </a:solidFill>
              </a:rPr>
              <a:t>S</a:t>
            </a:r>
            <a:r>
              <a:rPr lang="en-US" altLang="en-US" dirty="0"/>
              <a:t> is started in (a state satisfying) </a:t>
            </a:r>
            <a:r>
              <a:rPr lang="en-US" altLang="en-US" dirty="0">
                <a:solidFill>
                  <a:schemeClr val="folHlink"/>
                </a:solidFill>
              </a:rPr>
              <a:t>P</a:t>
            </a:r>
            <a:r>
              <a:rPr lang="en-US" altLang="en-US" dirty="0"/>
              <a:t>, then it terminates in </a:t>
            </a:r>
            <a:r>
              <a:rPr lang="en-US" altLang="en-US" dirty="0">
                <a:solidFill>
                  <a:schemeClr val="folHlink"/>
                </a:solidFill>
              </a:rPr>
              <a:t>Q</a:t>
            </a:r>
            <a:r>
              <a:rPr lang="en-US" altLang="en-US" dirty="0"/>
              <a:t>.</a:t>
            </a:r>
            <a:endParaRPr lang="en-US" altLang="en-US" dirty="0">
              <a:solidFill>
                <a:schemeClr val="folHlink"/>
              </a:solidFill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E22F8B8A-8696-4839-A677-D3B42B023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557" y="2956142"/>
            <a:ext cx="2476297" cy="187890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Postcondition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5F16079A-C617-490E-8603-9EC9B2A27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27" y="2956142"/>
            <a:ext cx="2972310" cy="196658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Precondition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DD7031-2F79-4FB6-805F-B90C1E52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6"/>
    </mc:Choice>
    <mc:Fallback xmlns="">
      <p:transition spd="slow" advTm="219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C1112D-8EB2-4404-AE47-1F57151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Classical Hoare triple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EE326A-15F7-476A-A529-3E4FA36C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2083"/>
            <a:ext cx="8331200" cy="3974268"/>
          </a:xfrm>
        </p:spPr>
        <p:txBody>
          <a:bodyPr/>
          <a:lstStyle/>
          <a:p>
            <a:r>
              <a:rPr lang="en-US" altLang="en-US" dirty="0"/>
              <a:t>For any predicates </a:t>
            </a:r>
            <a:r>
              <a:rPr lang="en-US" altLang="en-US" dirty="0">
                <a:solidFill>
                  <a:schemeClr val="folHlink"/>
                </a:solidFill>
              </a:rPr>
              <a:t>P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folHlink"/>
                </a:solidFill>
              </a:rPr>
              <a:t>Q</a:t>
            </a:r>
            <a:r>
              <a:rPr lang="en-US" altLang="en-US" dirty="0"/>
              <a:t> and any program </a:t>
            </a:r>
            <a:r>
              <a:rPr lang="en-US" altLang="en-US" dirty="0">
                <a:solidFill>
                  <a:schemeClr val="hlink"/>
                </a:solidFill>
              </a:rPr>
              <a:t>S</a:t>
            </a:r>
            <a:r>
              <a:rPr lang="en-US" altLang="en-US" dirty="0"/>
              <a:t>,</a:t>
            </a:r>
            <a:br>
              <a:rPr lang="en-US" altLang="en-US" dirty="0"/>
            </a:br>
            <a:r>
              <a:rPr lang="zh-TW" altLang="en-US" sz="4400" dirty="0">
                <a:solidFill>
                  <a:schemeClr val="bg1"/>
                </a:solidFill>
              </a:rPr>
              <a:t>　</a:t>
            </a:r>
            <a:br>
              <a:rPr lang="en-US" altLang="en-US" dirty="0"/>
            </a:br>
            <a:r>
              <a:rPr lang="en-US" altLang="en-US" dirty="0"/>
              <a:t>                           </a:t>
            </a:r>
            <a:r>
              <a:rPr lang="en-US" altLang="en-US" sz="4400" dirty="0"/>
              <a:t>{</a:t>
            </a:r>
            <a:r>
              <a:rPr lang="en-US" altLang="en-US" sz="4400" dirty="0">
                <a:solidFill>
                  <a:schemeClr val="folHlink"/>
                </a:solidFill>
              </a:rPr>
              <a:t>P</a:t>
            </a:r>
            <a:r>
              <a:rPr lang="en-US" altLang="en-US" sz="4400" dirty="0"/>
              <a:t>} </a:t>
            </a:r>
            <a:r>
              <a:rPr lang="en-US" altLang="en-US" sz="4400" dirty="0">
                <a:solidFill>
                  <a:schemeClr val="hlink"/>
                </a:solidFill>
              </a:rPr>
              <a:t>S</a:t>
            </a:r>
            <a:r>
              <a:rPr lang="en-US" altLang="en-US" sz="4400" dirty="0"/>
              <a:t> {</a:t>
            </a:r>
            <a:r>
              <a:rPr lang="en-US" altLang="en-US" sz="4400" dirty="0">
                <a:solidFill>
                  <a:schemeClr val="folHlink"/>
                </a:solidFill>
              </a:rPr>
              <a:t>Q</a:t>
            </a:r>
            <a:r>
              <a:rPr lang="en-US" altLang="en-US" sz="4400" dirty="0"/>
              <a:t>}</a:t>
            </a:r>
            <a:br>
              <a:rPr lang="en-US" altLang="en-US" sz="4400" dirty="0"/>
            </a:br>
            <a:r>
              <a:rPr lang="zh-TW" altLang="en-US" sz="4400" dirty="0">
                <a:solidFill>
                  <a:schemeClr val="bg1"/>
                </a:solidFill>
              </a:rPr>
              <a:t>　</a:t>
            </a:r>
            <a:br>
              <a:rPr lang="en-US" altLang="en-US" dirty="0"/>
            </a:br>
            <a:r>
              <a:rPr lang="en-US" altLang="en-US" dirty="0"/>
              <a:t>says that if </a:t>
            </a:r>
            <a:r>
              <a:rPr lang="en-US" altLang="en-US" dirty="0">
                <a:solidFill>
                  <a:schemeClr val="hlink"/>
                </a:solidFill>
              </a:rPr>
              <a:t>S</a:t>
            </a:r>
            <a:r>
              <a:rPr lang="en-US" altLang="en-US" dirty="0"/>
              <a:t> is started in (a state satisfying) </a:t>
            </a:r>
            <a:r>
              <a:rPr lang="en-US" altLang="en-US" dirty="0">
                <a:solidFill>
                  <a:schemeClr val="folHlink"/>
                </a:solidFill>
              </a:rPr>
              <a:t>P</a:t>
            </a:r>
            <a:r>
              <a:rPr lang="en-US" altLang="en-US" dirty="0"/>
              <a:t>, then it terminates in </a:t>
            </a:r>
            <a:r>
              <a:rPr lang="en-US" altLang="en-US" dirty="0">
                <a:solidFill>
                  <a:schemeClr val="folHlink"/>
                </a:solidFill>
              </a:rPr>
              <a:t>Q</a:t>
            </a:r>
            <a:r>
              <a:rPr lang="en-US" altLang="en-US" dirty="0"/>
              <a:t>.</a:t>
            </a:r>
            <a:endParaRPr lang="en-US" altLang="en-US" dirty="0">
              <a:solidFill>
                <a:schemeClr val="folHlink"/>
              </a:solidFill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E22F8B8A-8696-4839-A677-D3B42B023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557" y="2956142"/>
            <a:ext cx="2476297" cy="187890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…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5F16079A-C617-490E-8603-9EC9B2A27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27" y="2956142"/>
            <a:ext cx="2972310" cy="196658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/>
              <a:t>…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DD7031-2F79-4FB6-805F-B90C1E52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12</a:t>
            </a:fld>
            <a:endParaRPr 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AC1D280-DE08-5A42-B300-B189D70080FA}"/>
              </a:ext>
            </a:extLst>
          </p:cNvPr>
          <p:cNvSpPr/>
          <p:nvPr/>
        </p:nvSpPr>
        <p:spPr>
          <a:xfrm>
            <a:off x="1490597" y="3482236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539E9D1-5E3E-E245-80A7-534F34785017}"/>
              </a:ext>
            </a:extLst>
          </p:cNvPr>
          <p:cNvSpPr/>
          <p:nvPr/>
        </p:nvSpPr>
        <p:spPr>
          <a:xfrm>
            <a:off x="1290180" y="4202482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7E04AE6-2396-8448-87E2-17B3AFC8633D}"/>
              </a:ext>
            </a:extLst>
          </p:cNvPr>
          <p:cNvSpPr/>
          <p:nvPr/>
        </p:nvSpPr>
        <p:spPr>
          <a:xfrm>
            <a:off x="2342367" y="3281819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4D823A6-6BF5-6B43-994C-09F6FA15FAA6}"/>
              </a:ext>
            </a:extLst>
          </p:cNvPr>
          <p:cNvSpPr/>
          <p:nvPr/>
        </p:nvSpPr>
        <p:spPr>
          <a:xfrm>
            <a:off x="1691014" y="4269009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5C2E9FC-4BB8-5148-861A-2496688D8ED0}"/>
              </a:ext>
            </a:extLst>
          </p:cNvPr>
          <p:cNvSpPr/>
          <p:nvPr/>
        </p:nvSpPr>
        <p:spPr>
          <a:xfrm>
            <a:off x="2864285" y="4202482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4319B5E-F1B7-7643-9BD3-42EB62C96DA6}"/>
              </a:ext>
            </a:extLst>
          </p:cNvPr>
          <p:cNvSpPr/>
          <p:nvPr/>
        </p:nvSpPr>
        <p:spPr>
          <a:xfrm>
            <a:off x="2843515" y="3659453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26905EBE-9545-4244-9A33-6F42F5CDFA29}"/>
              </a:ext>
            </a:extLst>
          </p:cNvPr>
          <p:cNvSpPr/>
          <p:nvPr/>
        </p:nvSpPr>
        <p:spPr>
          <a:xfrm>
            <a:off x="6673481" y="3469709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4ECC8C2-1683-8344-8B75-DAF7B2F568B8}"/>
              </a:ext>
            </a:extLst>
          </p:cNvPr>
          <p:cNvSpPr/>
          <p:nvPr/>
        </p:nvSpPr>
        <p:spPr>
          <a:xfrm>
            <a:off x="6694251" y="4102274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C6D3E85-5A9B-2B45-AFFD-1653801E1071}"/>
              </a:ext>
            </a:extLst>
          </p:cNvPr>
          <p:cNvSpPr/>
          <p:nvPr/>
        </p:nvSpPr>
        <p:spPr>
          <a:xfrm>
            <a:off x="7525251" y="3269292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D237689-27AE-B74B-9117-5C7C88EB448B}"/>
              </a:ext>
            </a:extLst>
          </p:cNvPr>
          <p:cNvSpPr/>
          <p:nvPr/>
        </p:nvSpPr>
        <p:spPr>
          <a:xfrm>
            <a:off x="7159907" y="4269009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380AB88A-8213-7945-9C73-4EC934282771}"/>
              </a:ext>
            </a:extLst>
          </p:cNvPr>
          <p:cNvSpPr/>
          <p:nvPr/>
        </p:nvSpPr>
        <p:spPr>
          <a:xfrm>
            <a:off x="8047169" y="4189955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C14CFCD6-CC0C-C741-A8F2-3DDDA5E0F12A}"/>
              </a:ext>
            </a:extLst>
          </p:cNvPr>
          <p:cNvSpPr/>
          <p:nvPr/>
        </p:nvSpPr>
        <p:spPr>
          <a:xfrm>
            <a:off x="7869019" y="3659453"/>
            <a:ext cx="200417" cy="20041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097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2"/>
    </mc:Choice>
    <mc:Fallback xmlns="">
      <p:transition spd="slow" advTm="629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C1112D-8EB2-4404-AE47-1F57151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Quantum Circuit Verification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EE326A-15F7-476A-A529-3E4FA36C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2083"/>
            <a:ext cx="8561540" cy="3974268"/>
          </a:xfrm>
        </p:spPr>
        <p:txBody>
          <a:bodyPr>
            <a:normAutofit/>
          </a:bodyPr>
          <a:lstStyle/>
          <a:p>
            <a:r>
              <a:rPr lang="en-US" altLang="en-US" dirty="0"/>
              <a:t>For any predicates </a:t>
            </a:r>
            <a:r>
              <a:rPr lang="en-US" altLang="en-US" dirty="0">
                <a:solidFill>
                  <a:schemeClr val="folHlink"/>
                </a:solidFill>
              </a:rPr>
              <a:t>P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folHlink"/>
                </a:solidFill>
              </a:rPr>
              <a:t>Q</a:t>
            </a:r>
            <a:r>
              <a:rPr lang="en-US" altLang="en-US" dirty="0"/>
              <a:t> and any circuit </a:t>
            </a:r>
            <a:r>
              <a:rPr lang="en-US" altLang="en-US" dirty="0">
                <a:solidFill>
                  <a:schemeClr val="hlink"/>
                </a:solidFill>
              </a:rPr>
              <a:t>C</a:t>
            </a:r>
            <a:r>
              <a:rPr lang="en-US" altLang="en-US" dirty="0"/>
              <a:t>,</a:t>
            </a:r>
            <a:br>
              <a:rPr lang="en-US" altLang="en-US" dirty="0"/>
            </a:br>
            <a:r>
              <a:rPr lang="zh-TW" altLang="en-US" sz="4400" dirty="0">
                <a:solidFill>
                  <a:schemeClr val="bg1"/>
                </a:solidFill>
              </a:rPr>
              <a:t>　</a:t>
            </a:r>
            <a:br>
              <a:rPr lang="en-US" altLang="en-US" dirty="0"/>
            </a:br>
            <a:r>
              <a:rPr lang="en-US" altLang="en-US" dirty="0"/>
              <a:t>                           </a:t>
            </a:r>
            <a:r>
              <a:rPr lang="en-US" altLang="en-US" sz="4400" dirty="0"/>
              <a:t>{</a:t>
            </a:r>
            <a:r>
              <a:rPr lang="en-US" altLang="en-US" sz="4400" dirty="0">
                <a:solidFill>
                  <a:schemeClr val="folHlink"/>
                </a:solidFill>
              </a:rPr>
              <a:t>P</a:t>
            </a:r>
            <a:r>
              <a:rPr lang="en-US" altLang="en-US" sz="4400" dirty="0"/>
              <a:t>} </a:t>
            </a:r>
            <a:r>
              <a:rPr lang="en-US" altLang="en-US" sz="4400" dirty="0">
                <a:solidFill>
                  <a:schemeClr val="hlink"/>
                </a:solidFill>
              </a:rPr>
              <a:t>C</a:t>
            </a:r>
            <a:r>
              <a:rPr lang="en-US" altLang="en-US" sz="4400" dirty="0"/>
              <a:t> {</a:t>
            </a:r>
            <a:r>
              <a:rPr lang="en-US" altLang="en-US" sz="4400" dirty="0">
                <a:solidFill>
                  <a:schemeClr val="folHlink"/>
                </a:solidFill>
              </a:rPr>
              <a:t>Q</a:t>
            </a:r>
            <a:r>
              <a:rPr lang="en-US" altLang="en-US" sz="4400" dirty="0"/>
              <a:t>}</a:t>
            </a:r>
            <a:br>
              <a:rPr lang="en-US" altLang="en-US" sz="4400" dirty="0"/>
            </a:br>
            <a:r>
              <a:rPr lang="zh-TW" altLang="en-US" sz="4400" dirty="0">
                <a:solidFill>
                  <a:schemeClr val="bg1"/>
                </a:solidFill>
              </a:rPr>
              <a:t>　</a:t>
            </a:r>
            <a:br>
              <a:rPr lang="en-US" altLang="en-US" dirty="0"/>
            </a:br>
            <a:r>
              <a:rPr lang="en-US" altLang="en-US" dirty="0"/>
              <a:t>says that if </a:t>
            </a:r>
            <a:r>
              <a:rPr lang="en-US" altLang="en-US" dirty="0">
                <a:solidFill>
                  <a:schemeClr val="hlink"/>
                </a:solidFill>
              </a:rPr>
              <a:t>C</a:t>
            </a:r>
            <a:r>
              <a:rPr lang="en-US" altLang="en-US" dirty="0"/>
              <a:t> is started in (a state satisfying) </a:t>
            </a:r>
            <a:r>
              <a:rPr lang="en-US" altLang="en-US" dirty="0">
                <a:solidFill>
                  <a:schemeClr val="folHlink"/>
                </a:solidFill>
              </a:rPr>
              <a:t>P</a:t>
            </a:r>
            <a:r>
              <a:rPr lang="en-US" altLang="en-US" dirty="0"/>
              <a:t>, then it terminates in </a:t>
            </a:r>
            <a:r>
              <a:rPr lang="en-US" altLang="en-US" dirty="0">
                <a:solidFill>
                  <a:schemeClr val="folHlink"/>
                </a:solidFill>
              </a:rPr>
              <a:t>Q</a:t>
            </a:r>
            <a:r>
              <a:rPr lang="en-US" altLang="en-US" dirty="0"/>
              <a:t>.</a:t>
            </a:r>
            <a:endParaRPr lang="en-US" altLang="en-US" dirty="0">
              <a:solidFill>
                <a:schemeClr val="folHlink"/>
              </a:solidFill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E22F8B8A-8696-4839-A677-D3B42B023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557" y="2956142"/>
            <a:ext cx="2476297" cy="187890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…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5F16079A-C617-490E-8603-9EC9B2A27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27" y="2956142"/>
            <a:ext cx="2972310" cy="196658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/>
              <a:t>…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DD7031-2F79-4FB6-805F-B90C1E52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13</a:t>
            </a:fld>
            <a:endParaRPr lang="en-US"/>
          </a:p>
        </p:txBody>
      </p:sp>
      <p:sp>
        <p:nvSpPr>
          <p:cNvPr id="19" name="三角形 18">
            <a:extLst>
              <a:ext uri="{FF2B5EF4-FFF2-40B4-BE49-F238E27FC236}">
                <a16:creationId xmlns:a16="http://schemas.microsoft.com/office/drawing/2014/main" id="{89D591A9-6DF4-1949-AAB1-217070B59AF1}"/>
              </a:ext>
            </a:extLst>
          </p:cNvPr>
          <p:cNvSpPr/>
          <p:nvPr/>
        </p:nvSpPr>
        <p:spPr>
          <a:xfrm>
            <a:off x="1347246" y="3234521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三角形 19">
            <a:extLst>
              <a:ext uri="{FF2B5EF4-FFF2-40B4-BE49-F238E27FC236}">
                <a16:creationId xmlns:a16="http://schemas.microsoft.com/office/drawing/2014/main" id="{86973B85-469A-B140-BDB7-67DD66513C77}"/>
              </a:ext>
            </a:extLst>
          </p:cNvPr>
          <p:cNvSpPr/>
          <p:nvPr/>
        </p:nvSpPr>
        <p:spPr>
          <a:xfrm>
            <a:off x="2050100" y="3134313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三角形 20">
            <a:extLst>
              <a:ext uri="{FF2B5EF4-FFF2-40B4-BE49-F238E27FC236}">
                <a16:creationId xmlns:a16="http://schemas.microsoft.com/office/drawing/2014/main" id="{A1A8A0CF-DB5B-5A47-811E-82A415451A6F}"/>
              </a:ext>
            </a:extLst>
          </p:cNvPr>
          <p:cNvSpPr/>
          <p:nvPr/>
        </p:nvSpPr>
        <p:spPr>
          <a:xfrm>
            <a:off x="2751551" y="3669477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三角形 21">
            <a:extLst>
              <a:ext uri="{FF2B5EF4-FFF2-40B4-BE49-F238E27FC236}">
                <a16:creationId xmlns:a16="http://schemas.microsoft.com/office/drawing/2014/main" id="{951100CE-BC08-F64E-BF4B-C3BABD04D2B7}"/>
              </a:ext>
            </a:extLst>
          </p:cNvPr>
          <p:cNvSpPr/>
          <p:nvPr/>
        </p:nvSpPr>
        <p:spPr>
          <a:xfrm>
            <a:off x="2674414" y="4228201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三角形 22">
            <a:extLst>
              <a:ext uri="{FF2B5EF4-FFF2-40B4-BE49-F238E27FC236}">
                <a16:creationId xmlns:a16="http://schemas.microsoft.com/office/drawing/2014/main" id="{A6779FDB-1A04-DB4D-8DD2-C103C47E8095}"/>
              </a:ext>
            </a:extLst>
          </p:cNvPr>
          <p:cNvSpPr/>
          <p:nvPr/>
        </p:nvSpPr>
        <p:spPr>
          <a:xfrm>
            <a:off x="1769354" y="4267919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三角形 23">
            <a:extLst>
              <a:ext uri="{FF2B5EF4-FFF2-40B4-BE49-F238E27FC236}">
                <a16:creationId xmlns:a16="http://schemas.microsoft.com/office/drawing/2014/main" id="{8E510756-DE64-734E-A1EC-CD27CBD9208D}"/>
              </a:ext>
            </a:extLst>
          </p:cNvPr>
          <p:cNvSpPr/>
          <p:nvPr/>
        </p:nvSpPr>
        <p:spPr>
          <a:xfrm>
            <a:off x="1053365" y="3895594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三角形 24">
            <a:extLst>
              <a:ext uri="{FF2B5EF4-FFF2-40B4-BE49-F238E27FC236}">
                <a16:creationId xmlns:a16="http://schemas.microsoft.com/office/drawing/2014/main" id="{D26DA225-4495-5247-898E-222E7BBF26ED}"/>
              </a:ext>
            </a:extLst>
          </p:cNvPr>
          <p:cNvSpPr/>
          <p:nvPr/>
        </p:nvSpPr>
        <p:spPr>
          <a:xfrm>
            <a:off x="6576901" y="3369500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三角形 25">
            <a:extLst>
              <a:ext uri="{FF2B5EF4-FFF2-40B4-BE49-F238E27FC236}">
                <a16:creationId xmlns:a16="http://schemas.microsoft.com/office/drawing/2014/main" id="{03E12F96-F158-9B4D-B0D0-134692C7DE77}"/>
              </a:ext>
            </a:extLst>
          </p:cNvPr>
          <p:cNvSpPr/>
          <p:nvPr/>
        </p:nvSpPr>
        <p:spPr>
          <a:xfrm>
            <a:off x="6481657" y="4055907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三角形 26">
            <a:extLst>
              <a:ext uri="{FF2B5EF4-FFF2-40B4-BE49-F238E27FC236}">
                <a16:creationId xmlns:a16="http://schemas.microsoft.com/office/drawing/2014/main" id="{052B837F-1906-C941-AF9F-6AE95CE12F48}"/>
              </a:ext>
            </a:extLst>
          </p:cNvPr>
          <p:cNvSpPr/>
          <p:nvPr/>
        </p:nvSpPr>
        <p:spPr>
          <a:xfrm>
            <a:off x="7159908" y="4165552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三角形 27">
            <a:extLst>
              <a:ext uri="{FF2B5EF4-FFF2-40B4-BE49-F238E27FC236}">
                <a16:creationId xmlns:a16="http://schemas.microsoft.com/office/drawing/2014/main" id="{03013376-7DC4-A647-BC8B-E962A5C13170}"/>
              </a:ext>
            </a:extLst>
          </p:cNvPr>
          <p:cNvSpPr/>
          <p:nvPr/>
        </p:nvSpPr>
        <p:spPr>
          <a:xfrm>
            <a:off x="7756285" y="4027764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三角形 28">
            <a:extLst>
              <a:ext uri="{FF2B5EF4-FFF2-40B4-BE49-F238E27FC236}">
                <a16:creationId xmlns:a16="http://schemas.microsoft.com/office/drawing/2014/main" id="{786D6002-01AC-2C4F-837F-827D7B33889E}"/>
              </a:ext>
            </a:extLst>
          </p:cNvPr>
          <p:cNvSpPr/>
          <p:nvPr/>
        </p:nvSpPr>
        <p:spPr>
          <a:xfrm>
            <a:off x="7894769" y="3602947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三角形 29">
            <a:extLst>
              <a:ext uri="{FF2B5EF4-FFF2-40B4-BE49-F238E27FC236}">
                <a16:creationId xmlns:a16="http://schemas.microsoft.com/office/drawing/2014/main" id="{717264F2-7780-2848-9E04-3F38A74CB26F}"/>
              </a:ext>
            </a:extLst>
          </p:cNvPr>
          <p:cNvSpPr/>
          <p:nvPr/>
        </p:nvSpPr>
        <p:spPr>
          <a:xfrm>
            <a:off x="7350396" y="3099542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11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5"/>
    </mc:Choice>
    <mc:Fallback xmlns="">
      <p:transition spd="slow" advTm="1721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C1112D-8EB2-4404-AE47-1F57151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Quantum Circuit Verification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EE326A-15F7-476A-A529-3E4FA36C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2083"/>
            <a:ext cx="8331200" cy="397426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 </a:t>
            </a:r>
            <a:br>
              <a:rPr lang="en-US" altLang="en-US" dirty="0"/>
            </a:br>
            <a:r>
              <a:rPr lang="zh-TW" altLang="en-US" sz="4400" dirty="0">
                <a:solidFill>
                  <a:schemeClr val="bg1"/>
                </a:solidFill>
              </a:rPr>
              <a:t>　</a:t>
            </a:r>
            <a:br>
              <a:rPr lang="en-US" altLang="en-US" dirty="0"/>
            </a:br>
            <a:r>
              <a:rPr lang="en-US" altLang="en-US" dirty="0"/>
              <a:t>                              </a:t>
            </a:r>
            <a:r>
              <a:rPr lang="en-US" altLang="en-US" sz="4400" dirty="0"/>
              <a:t>{</a:t>
            </a:r>
            <a:r>
              <a:rPr lang="en-US" altLang="en-US" sz="4400" dirty="0">
                <a:solidFill>
                  <a:schemeClr val="folHlink"/>
                </a:solidFill>
              </a:rPr>
              <a:t>P</a:t>
            </a:r>
            <a:r>
              <a:rPr lang="en-US" altLang="en-US" sz="4400" dirty="0"/>
              <a:t>} </a:t>
            </a:r>
            <a:r>
              <a:rPr lang="en-US" altLang="en-US" sz="4400" dirty="0">
                <a:solidFill>
                  <a:schemeClr val="hlink"/>
                </a:solidFill>
              </a:rPr>
              <a:t>C</a:t>
            </a:r>
            <a:r>
              <a:rPr lang="en-US" altLang="en-US" sz="4400" dirty="0"/>
              <a:t> {</a:t>
            </a:r>
            <a:r>
              <a:rPr lang="en-US" altLang="en-US" sz="4400" dirty="0">
                <a:solidFill>
                  <a:schemeClr val="folHlink"/>
                </a:solidFill>
              </a:rPr>
              <a:t>Q</a:t>
            </a:r>
            <a:r>
              <a:rPr lang="en-US" altLang="en-US" sz="4400" dirty="0"/>
              <a:t>}</a:t>
            </a:r>
            <a:br>
              <a:rPr lang="en-US" altLang="en-US" sz="4400" dirty="0"/>
            </a:br>
            <a:r>
              <a:rPr lang="zh-TW" altLang="en-US" sz="4400" dirty="0">
                <a:solidFill>
                  <a:schemeClr val="bg1"/>
                </a:solidFill>
              </a:rPr>
              <a:t>　</a:t>
            </a:r>
            <a:br>
              <a:rPr lang="en-US" altLang="en-US" dirty="0"/>
            </a:br>
            <a:endParaRPr lang="en-US" altLang="en-US" dirty="0">
              <a:solidFill>
                <a:schemeClr val="folHlink"/>
              </a:solidFill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E22F8B8A-8696-4839-A677-D3B42B023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557" y="2956142"/>
            <a:ext cx="2476297" cy="187890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…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5F16079A-C617-490E-8603-9EC9B2A27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27" y="2956142"/>
            <a:ext cx="2972310" cy="196658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dirty="0"/>
              <a:t>…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DD7031-2F79-4FB6-805F-B90C1E52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14</a:t>
            </a:fld>
            <a:endParaRPr lang="en-US" dirty="0"/>
          </a:p>
        </p:txBody>
      </p:sp>
      <p:sp>
        <p:nvSpPr>
          <p:cNvPr id="19" name="三角形 18">
            <a:extLst>
              <a:ext uri="{FF2B5EF4-FFF2-40B4-BE49-F238E27FC236}">
                <a16:creationId xmlns:a16="http://schemas.microsoft.com/office/drawing/2014/main" id="{89D591A9-6DF4-1949-AAB1-217070B59AF1}"/>
              </a:ext>
            </a:extLst>
          </p:cNvPr>
          <p:cNvSpPr/>
          <p:nvPr/>
        </p:nvSpPr>
        <p:spPr>
          <a:xfrm>
            <a:off x="1347246" y="3234521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三角形 19">
            <a:extLst>
              <a:ext uri="{FF2B5EF4-FFF2-40B4-BE49-F238E27FC236}">
                <a16:creationId xmlns:a16="http://schemas.microsoft.com/office/drawing/2014/main" id="{86973B85-469A-B140-BDB7-67DD66513C77}"/>
              </a:ext>
            </a:extLst>
          </p:cNvPr>
          <p:cNvSpPr/>
          <p:nvPr/>
        </p:nvSpPr>
        <p:spPr>
          <a:xfrm>
            <a:off x="2050100" y="3134313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三角形 20">
            <a:extLst>
              <a:ext uri="{FF2B5EF4-FFF2-40B4-BE49-F238E27FC236}">
                <a16:creationId xmlns:a16="http://schemas.microsoft.com/office/drawing/2014/main" id="{A1A8A0CF-DB5B-5A47-811E-82A415451A6F}"/>
              </a:ext>
            </a:extLst>
          </p:cNvPr>
          <p:cNvSpPr/>
          <p:nvPr/>
        </p:nvSpPr>
        <p:spPr>
          <a:xfrm>
            <a:off x="2751551" y="3669477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三角形 21">
            <a:extLst>
              <a:ext uri="{FF2B5EF4-FFF2-40B4-BE49-F238E27FC236}">
                <a16:creationId xmlns:a16="http://schemas.microsoft.com/office/drawing/2014/main" id="{951100CE-BC08-F64E-BF4B-C3BABD04D2B7}"/>
              </a:ext>
            </a:extLst>
          </p:cNvPr>
          <p:cNvSpPr/>
          <p:nvPr/>
        </p:nvSpPr>
        <p:spPr>
          <a:xfrm>
            <a:off x="2674414" y="4228201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三角形 22">
            <a:extLst>
              <a:ext uri="{FF2B5EF4-FFF2-40B4-BE49-F238E27FC236}">
                <a16:creationId xmlns:a16="http://schemas.microsoft.com/office/drawing/2014/main" id="{A6779FDB-1A04-DB4D-8DD2-C103C47E8095}"/>
              </a:ext>
            </a:extLst>
          </p:cNvPr>
          <p:cNvSpPr/>
          <p:nvPr/>
        </p:nvSpPr>
        <p:spPr>
          <a:xfrm>
            <a:off x="1769354" y="4267919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三角形 23">
            <a:extLst>
              <a:ext uri="{FF2B5EF4-FFF2-40B4-BE49-F238E27FC236}">
                <a16:creationId xmlns:a16="http://schemas.microsoft.com/office/drawing/2014/main" id="{8E510756-DE64-734E-A1EC-CD27CBD9208D}"/>
              </a:ext>
            </a:extLst>
          </p:cNvPr>
          <p:cNvSpPr/>
          <p:nvPr/>
        </p:nvSpPr>
        <p:spPr>
          <a:xfrm>
            <a:off x="1053365" y="3895594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三角形 24">
            <a:extLst>
              <a:ext uri="{FF2B5EF4-FFF2-40B4-BE49-F238E27FC236}">
                <a16:creationId xmlns:a16="http://schemas.microsoft.com/office/drawing/2014/main" id="{D26DA225-4495-5247-898E-222E7BBF26ED}"/>
              </a:ext>
            </a:extLst>
          </p:cNvPr>
          <p:cNvSpPr/>
          <p:nvPr/>
        </p:nvSpPr>
        <p:spPr>
          <a:xfrm>
            <a:off x="6576901" y="3369500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三角形 25">
            <a:extLst>
              <a:ext uri="{FF2B5EF4-FFF2-40B4-BE49-F238E27FC236}">
                <a16:creationId xmlns:a16="http://schemas.microsoft.com/office/drawing/2014/main" id="{03E12F96-F158-9B4D-B0D0-134692C7DE77}"/>
              </a:ext>
            </a:extLst>
          </p:cNvPr>
          <p:cNvSpPr/>
          <p:nvPr/>
        </p:nvSpPr>
        <p:spPr>
          <a:xfrm>
            <a:off x="6481657" y="4055907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三角形 26">
            <a:extLst>
              <a:ext uri="{FF2B5EF4-FFF2-40B4-BE49-F238E27FC236}">
                <a16:creationId xmlns:a16="http://schemas.microsoft.com/office/drawing/2014/main" id="{052B837F-1906-C941-AF9F-6AE95CE12F48}"/>
              </a:ext>
            </a:extLst>
          </p:cNvPr>
          <p:cNvSpPr/>
          <p:nvPr/>
        </p:nvSpPr>
        <p:spPr>
          <a:xfrm>
            <a:off x="7159908" y="4165552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三角形 27">
            <a:extLst>
              <a:ext uri="{FF2B5EF4-FFF2-40B4-BE49-F238E27FC236}">
                <a16:creationId xmlns:a16="http://schemas.microsoft.com/office/drawing/2014/main" id="{03013376-7DC4-A647-BC8B-E962A5C13170}"/>
              </a:ext>
            </a:extLst>
          </p:cNvPr>
          <p:cNvSpPr/>
          <p:nvPr/>
        </p:nvSpPr>
        <p:spPr>
          <a:xfrm>
            <a:off x="7756285" y="4027764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三角形 28">
            <a:extLst>
              <a:ext uri="{FF2B5EF4-FFF2-40B4-BE49-F238E27FC236}">
                <a16:creationId xmlns:a16="http://schemas.microsoft.com/office/drawing/2014/main" id="{786D6002-01AC-2C4F-837F-827D7B33889E}"/>
              </a:ext>
            </a:extLst>
          </p:cNvPr>
          <p:cNvSpPr/>
          <p:nvPr/>
        </p:nvSpPr>
        <p:spPr>
          <a:xfrm>
            <a:off x="7894769" y="3602947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三角形 29">
            <a:extLst>
              <a:ext uri="{FF2B5EF4-FFF2-40B4-BE49-F238E27FC236}">
                <a16:creationId xmlns:a16="http://schemas.microsoft.com/office/drawing/2014/main" id="{717264F2-7780-2848-9E04-3F38A74CB26F}"/>
              </a:ext>
            </a:extLst>
          </p:cNvPr>
          <p:cNvSpPr/>
          <p:nvPr/>
        </p:nvSpPr>
        <p:spPr>
          <a:xfrm>
            <a:off x="7350396" y="3099542"/>
            <a:ext cx="313151" cy="269958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2FF5DA5-BE59-8041-9E10-1688F30F0CFD}"/>
              </a:ext>
            </a:extLst>
          </p:cNvPr>
          <p:cNvSpPr/>
          <p:nvPr/>
        </p:nvSpPr>
        <p:spPr>
          <a:xfrm>
            <a:off x="1062519" y="2010292"/>
            <a:ext cx="7145401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Need a symbolic representation of a set of quantum states (trees).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476F415-17FF-8D47-B0F1-0A837FD81B6D}"/>
              </a:ext>
            </a:extLst>
          </p:cNvPr>
          <p:cNvSpPr/>
          <p:nvPr/>
        </p:nvSpPr>
        <p:spPr>
          <a:xfrm>
            <a:off x="175364" y="5322770"/>
            <a:ext cx="8868427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automata theory:</a:t>
            </a:r>
          </a:p>
          <a:p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Set of words </a:t>
            </a:r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 Regular language (Finite automata)</a:t>
            </a:r>
          </a:p>
          <a:p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Set of trees  Regular tree language (Tree automata)</a:t>
            </a: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89"/>
    </mc:Choice>
    <mc:Fallback xmlns="">
      <p:transition spd="slow" advTm="3448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576BD-419C-404E-A1A1-A79FAFA3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0654"/>
            <a:ext cx="8229600" cy="1143000"/>
          </a:xfrm>
        </p:spPr>
        <p:txBody>
          <a:bodyPr/>
          <a:lstStyle/>
          <a:p>
            <a:r>
              <a:rPr lang="en-US" altLang="zh-TW" dirty="0"/>
              <a:t>Overview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BF7330-F8C4-0840-B856-A02D290C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15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C609214-4AE1-354D-BB84-0425A6AFB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3" b="51682"/>
          <a:stretch/>
        </p:blipFill>
        <p:spPr>
          <a:xfrm>
            <a:off x="5921679" y="3160382"/>
            <a:ext cx="1329655" cy="2140216"/>
          </a:xfrm>
          <a:prstGeom prst="rect">
            <a:avLst/>
          </a:prstGeom>
        </p:spPr>
      </p:pic>
      <p:sp>
        <p:nvSpPr>
          <p:cNvPr id="10" name="Oval 7">
            <a:extLst>
              <a:ext uri="{FF2B5EF4-FFF2-40B4-BE49-F238E27FC236}">
                <a16:creationId xmlns:a16="http://schemas.microsoft.com/office/drawing/2014/main" id="{96954829-FAC5-EE48-B6AE-345F15304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045" y="1999692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P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4697168E-84FD-2A40-A1E5-B2231016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124" y="5440267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Q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A0FA78A-45D6-DC48-A66E-B25A8ADEFC71}"/>
              </a:ext>
            </a:extLst>
          </p:cNvPr>
          <p:cNvSpPr txBox="1"/>
          <p:nvPr/>
        </p:nvSpPr>
        <p:spPr>
          <a:xfrm>
            <a:off x="601249" y="3907324"/>
            <a:ext cx="282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/>
              <a:t>Tree automata</a:t>
            </a:r>
            <a:endParaRPr kumimoji="1" lang="zh-TW" altLang="en-US" sz="3600" dirty="0"/>
          </a:p>
        </p:txBody>
      </p:sp>
      <p:sp>
        <p:nvSpPr>
          <p:cNvPr id="9" name="右彎箭號 8">
            <a:extLst>
              <a:ext uri="{FF2B5EF4-FFF2-40B4-BE49-F238E27FC236}">
                <a16:creationId xmlns:a16="http://schemas.microsoft.com/office/drawing/2014/main" id="{40BA6DA0-C6E5-BD41-8689-FA250C126DA3}"/>
              </a:ext>
            </a:extLst>
          </p:cNvPr>
          <p:cNvSpPr/>
          <p:nvPr/>
        </p:nvSpPr>
        <p:spPr>
          <a:xfrm>
            <a:off x="3068877" y="2223654"/>
            <a:ext cx="2743200" cy="150910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4" name="右彎箭號 13">
            <a:extLst>
              <a:ext uri="{FF2B5EF4-FFF2-40B4-BE49-F238E27FC236}">
                <a16:creationId xmlns:a16="http://schemas.microsoft.com/office/drawing/2014/main" id="{5076CD19-7909-3449-918E-D8726CDB4C18}"/>
              </a:ext>
            </a:extLst>
          </p:cNvPr>
          <p:cNvSpPr/>
          <p:nvPr/>
        </p:nvSpPr>
        <p:spPr>
          <a:xfrm rot="10800000">
            <a:off x="3068877" y="4875756"/>
            <a:ext cx="2743200" cy="1509102"/>
          </a:xfrm>
          <a:prstGeom prst="bentArrow">
            <a:avLst/>
          </a:prstGeom>
          <a:gradFill flip="none" rotWithShape="0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scene3d>
            <a:camera prst="orthographicFront">
              <a:rot lat="0" lon="10799978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2"/>
    </mc:Choice>
    <mc:Fallback xmlns="">
      <p:transition spd="slow" advTm="2497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576BD-419C-404E-A1A1-A79FAFA3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0654"/>
            <a:ext cx="8229600" cy="1143000"/>
          </a:xfrm>
        </p:spPr>
        <p:txBody>
          <a:bodyPr/>
          <a:lstStyle/>
          <a:p>
            <a:r>
              <a:rPr lang="en-US" altLang="zh-TW" dirty="0"/>
              <a:t>Overview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BF7330-F8C4-0840-B856-A02D290C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16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C609214-4AE1-354D-BB84-0425A6AFB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3" b="51682"/>
          <a:stretch/>
        </p:blipFill>
        <p:spPr>
          <a:xfrm>
            <a:off x="5921679" y="3160382"/>
            <a:ext cx="1329655" cy="2140216"/>
          </a:xfrm>
          <a:prstGeom prst="rect">
            <a:avLst/>
          </a:prstGeom>
        </p:spPr>
      </p:pic>
      <p:sp>
        <p:nvSpPr>
          <p:cNvPr id="10" name="Oval 7">
            <a:extLst>
              <a:ext uri="{FF2B5EF4-FFF2-40B4-BE49-F238E27FC236}">
                <a16:creationId xmlns:a16="http://schemas.microsoft.com/office/drawing/2014/main" id="{96954829-FAC5-EE48-B6AE-345F15304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045" y="1999692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P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4697168E-84FD-2A40-A1E5-B2231016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124" y="5440267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Q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B31E9B7A-7754-424B-AD14-F0FE0F517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375" y="2361006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P</a:t>
            </a:r>
            <a:r>
              <a:rPr lang="en-US" altLang="en-US" sz="4400" baseline="30000" dirty="0"/>
              <a:t>1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F779BA51-A269-D343-BB1F-66FC3F8E4ACF}"/>
              </a:ext>
            </a:extLst>
          </p:cNvPr>
          <p:cNvCxnSpPr/>
          <p:nvPr/>
        </p:nvCxnSpPr>
        <p:spPr>
          <a:xfrm>
            <a:off x="5436296" y="3382027"/>
            <a:ext cx="1528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5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53"/>
    </mc:Choice>
    <mc:Fallback xmlns="">
      <p:transition spd="slow" advTm="1875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576BD-419C-404E-A1A1-A79FAFA3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0654"/>
            <a:ext cx="8229600" cy="1143000"/>
          </a:xfrm>
        </p:spPr>
        <p:txBody>
          <a:bodyPr/>
          <a:lstStyle/>
          <a:p>
            <a:r>
              <a:rPr lang="en-US" altLang="zh-TW" dirty="0"/>
              <a:t>Overview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BF7330-F8C4-0840-B856-A02D290C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17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C609214-4AE1-354D-BB84-0425A6AFB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3" b="51682"/>
          <a:stretch/>
        </p:blipFill>
        <p:spPr>
          <a:xfrm>
            <a:off x="5921679" y="3160382"/>
            <a:ext cx="1329655" cy="2140216"/>
          </a:xfrm>
          <a:prstGeom prst="rect">
            <a:avLst/>
          </a:prstGeom>
        </p:spPr>
      </p:pic>
      <p:sp>
        <p:nvSpPr>
          <p:cNvPr id="10" name="Oval 7">
            <a:extLst>
              <a:ext uri="{FF2B5EF4-FFF2-40B4-BE49-F238E27FC236}">
                <a16:creationId xmlns:a16="http://schemas.microsoft.com/office/drawing/2014/main" id="{96954829-FAC5-EE48-B6AE-345F15304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045" y="1999692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P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4697168E-84FD-2A40-A1E5-B2231016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124" y="5440267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Q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B31E9B7A-7754-424B-AD14-F0FE0F517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375" y="2361006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P</a:t>
            </a:r>
            <a:r>
              <a:rPr lang="en-US" altLang="en-US" sz="4400" baseline="30000" dirty="0"/>
              <a:t>2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F779BA51-A269-D343-BB1F-66FC3F8E4ACF}"/>
              </a:ext>
            </a:extLst>
          </p:cNvPr>
          <p:cNvCxnSpPr/>
          <p:nvPr/>
        </p:nvCxnSpPr>
        <p:spPr>
          <a:xfrm>
            <a:off x="5436296" y="3620021"/>
            <a:ext cx="1528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"/>
    </mc:Choice>
    <mc:Fallback xmlns="">
      <p:transition spd="slow" advTm="75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576BD-419C-404E-A1A1-A79FAFA3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0654"/>
            <a:ext cx="8229600" cy="1143000"/>
          </a:xfrm>
        </p:spPr>
        <p:txBody>
          <a:bodyPr/>
          <a:lstStyle/>
          <a:p>
            <a:r>
              <a:rPr lang="en-US" altLang="zh-TW" dirty="0"/>
              <a:t>Overview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BF7330-F8C4-0840-B856-A02D290C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18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C609214-4AE1-354D-BB84-0425A6AFB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3" b="51682"/>
          <a:stretch/>
        </p:blipFill>
        <p:spPr>
          <a:xfrm>
            <a:off x="5921679" y="3160382"/>
            <a:ext cx="1329655" cy="2140216"/>
          </a:xfrm>
          <a:prstGeom prst="rect">
            <a:avLst/>
          </a:prstGeom>
        </p:spPr>
      </p:pic>
      <p:sp>
        <p:nvSpPr>
          <p:cNvPr id="10" name="Oval 7">
            <a:extLst>
              <a:ext uri="{FF2B5EF4-FFF2-40B4-BE49-F238E27FC236}">
                <a16:creationId xmlns:a16="http://schemas.microsoft.com/office/drawing/2014/main" id="{96954829-FAC5-EE48-B6AE-345F15304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045" y="1999692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P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4697168E-84FD-2A40-A1E5-B2231016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124" y="5440267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Q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B31E9B7A-7754-424B-AD14-F0FE0F517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683" y="3112218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P</a:t>
            </a:r>
            <a:r>
              <a:rPr lang="en-US" altLang="en-US" sz="4400" baseline="30000" dirty="0"/>
              <a:t>3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F779BA51-A269-D343-BB1F-66FC3F8E4ACF}"/>
              </a:ext>
            </a:extLst>
          </p:cNvPr>
          <p:cNvCxnSpPr/>
          <p:nvPr/>
        </p:nvCxnSpPr>
        <p:spPr>
          <a:xfrm>
            <a:off x="5436296" y="3858015"/>
            <a:ext cx="1528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45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"/>
    </mc:Choice>
    <mc:Fallback xmlns="">
      <p:transition spd="slow" advTm="63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576BD-419C-404E-A1A1-A79FAFA3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0654"/>
            <a:ext cx="8229600" cy="1143000"/>
          </a:xfrm>
        </p:spPr>
        <p:txBody>
          <a:bodyPr/>
          <a:lstStyle/>
          <a:p>
            <a:r>
              <a:rPr lang="en-US" altLang="zh-TW" dirty="0"/>
              <a:t>Overview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BF7330-F8C4-0840-B856-A02D290C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19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C609214-4AE1-354D-BB84-0425A6AFB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3" b="51682"/>
          <a:stretch/>
        </p:blipFill>
        <p:spPr>
          <a:xfrm>
            <a:off x="5921679" y="3160382"/>
            <a:ext cx="1329655" cy="2140216"/>
          </a:xfrm>
          <a:prstGeom prst="rect">
            <a:avLst/>
          </a:prstGeom>
        </p:spPr>
      </p:pic>
      <p:sp>
        <p:nvSpPr>
          <p:cNvPr id="10" name="Oval 7">
            <a:extLst>
              <a:ext uri="{FF2B5EF4-FFF2-40B4-BE49-F238E27FC236}">
                <a16:creationId xmlns:a16="http://schemas.microsoft.com/office/drawing/2014/main" id="{96954829-FAC5-EE48-B6AE-345F15304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045" y="1999692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P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4697168E-84FD-2A40-A1E5-B2231016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124" y="5440267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Q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B31E9B7A-7754-424B-AD14-F0FE0F517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908" y="5440267"/>
            <a:ext cx="1164921" cy="1021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dirty="0"/>
              <a:t>P</a:t>
            </a:r>
            <a:r>
              <a:rPr lang="en-US" altLang="en-US" sz="4400" baseline="30000" dirty="0"/>
              <a:t>10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F779BA51-A269-D343-BB1F-66FC3F8E4ACF}"/>
              </a:ext>
            </a:extLst>
          </p:cNvPr>
          <p:cNvCxnSpPr/>
          <p:nvPr/>
        </p:nvCxnSpPr>
        <p:spPr>
          <a:xfrm>
            <a:off x="5239957" y="5288071"/>
            <a:ext cx="1528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430F6AFE-6FD2-624A-8E9E-984DC2583630}"/>
              </a:ext>
            </a:extLst>
          </p:cNvPr>
          <p:cNvSpPr/>
          <p:nvPr/>
        </p:nvSpPr>
        <p:spPr>
          <a:xfrm>
            <a:off x="5157192" y="5618196"/>
            <a:ext cx="8468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/>
              <a:t>⊆</a:t>
            </a:r>
            <a:endParaRPr lang="zh-TW" altLang="en-US" sz="4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B39A53-0E56-684D-9B98-D810DC25ACD0}"/>
              </a:ext>
            </a:extLst>
          </p:cNvPr>
          <p:cNvSpPr/>
          <p:nvPr/>
        </p:nvSpPr>
        <p:spPr>
          <a:xfrm>
            <a:off x="3902594" y="6461288"/>
            <a:ext cx="3356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/>
              <a:t>(via standard TA algorithms)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22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63"/>
    </mc:Choice>
    <mc:Fallback xmlns="">
      <p:transition spd="slow" advTm="3186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51892-021E-4C95-A728-0B330915F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23654"/>
            <a:ext cx="8686801" cy="4634345"/>
          </a:xfrm>
        </p:spPr>
        <p:txBody>
          <a:bodyPr>
            <a:normAutofit/>
          </a:bodyPr>
          <a:lstStyle/>
          <a:p>
            <a:pPr hangingPunct="1">
              <a:buSzTx/>
            </a:pPr>
            <a:r>
              <a:rPr lang="en-US" altLang="zh-TW" sz="4000" b="1" dirty="0"/>
              <a:t>Do not be scared!</a:t>
            </a:r>
          </a:p>
          <a:p>
            <a:pPr lvl="1"/>
            <a:r>
              <a:rPr lang="en-US" altLang="zh-TW" sz="4000" dirty="0"/>
              <a:t>We assume no background in </a:t>
            </a:r>
            <a:r>
              <a:rPr lang="en-US" altLang="zh-TW" sz="4000" dirty="0">
                <a:solidFill>
                  <a:srgbClr val="00B050"/>
                </a:solidFill>
              </a:rPr>
              <a:t>quantum</a:t>
            </a:r>
            <a:r>
              <a:rPr lang="en-US" altLang="zh-TW" sz="4000" dirty="0"/>
              <a:t> and minimal background in </a:t>
            </a:r>
            <a:r>
              <a:rPr lang="en-US" altLang="zh-TW" sz="4000" dirty="0">
                <a:solidFill>
                  <a:srgbClr val="0070C0"/>
                </a:solidFill>
              </a:rPr>
              <a:t>automata theory</a:t>
            </a:r>
            <a:r>
              <a:rPr lang="en-US" altLang="zh-TW" sz="4000" dirty="0"/>
              <a:t>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9729A9-E254-4BCE-8510-A5467351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0"/>
    </mc:Choice>
    <mc:Fallback xmlns="">
      <p:transition spd="slow" advTm="751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5D5971B-F78F-4C94-8F8F-6C002F08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20</a:t>
            </a:fld>
            <a:endParaRPr 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30B37074-4C2D-124D-9321-47B12F6D3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03" y="4054259"/>
            <a:ext cx="2024993" cy="192374"/>
          </a:xfrm>
          <a:prstGeom prst="rect">
            <a:avLst/>
          </a:prstGeom>
        </p:spPr>
      </p:pic>
      <p:sp>
        <p:nvSpPr>
          <p:cNvPr id="26" name="標題 1">
            <a:extLst>
              <a:ext uri="{FF2B5EF4-FFF2-40B4-BE49-F238E27FC236}">
                <a16:creationId xmlns:a16="http://schemas.microsoft.com/office/drawing/2014/main" id="{CAEEF004-D16D-DE46-94F2-90378D56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08065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Examples: </a:t>
            </a:r>
            <a:r>
              <a:rPr lang="en-US" altLang="zh-TW" dirty="0"/>
              <a:t>Tree Automata of Only One Quantum State</a:t>
            </a:r>
            <a:endParaRPr lang="en-US" dirty="0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DC814FC9-8677-E74B-A087-5985C201E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2082"/>
            <a:ext cx="8229600" cy="4475917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This TA of the quantum state</a:t>
            </a:r>
            <a:endParaRPr lang="en-US" altLang="zh-TW" sz="2400" b="0" i="1" dirty="0">
              <a:latin typeface="Cambria Math" panose="02040503050406030204" pitchFamily="18" charset="0"/>
            </a:endParaRPr>
          </a:p>
          <a:p>
            <a:endParaRPr lang="en-US" altLang="zh-TW" sz="2400" i="1" dirty="0">
              <a:latin typeface="Cambria Math" panose="02040503050406030204" pitchFamily="18" charset="0"/>
            </a:endParaRPr>
          </a:p>
          <a:p>
            <a:endParaRPr lang="en-US" altLang="zh-TW" sz="2400" b="0" i="1" dirty="0">
              <a:latin typeface="Cambria Math" panose="02040503050406030204" pitchFamily="18" charset="0"/>
            </a:endParaRPr>
          </a:p>
          <a:p>
            <a:endParaRPr lang="en-US" altLang="zh-TW" sz="2400" i="1" dirty="0">
              <a:latin typeface="Cambria Math" panose="02040503050406030204" pitchFamily="18" charset="0"/>
            </a:endParaRPr>
          </a:p>
          <a:p>
            <a:endParaRPr lang="en-US" altLang="zh-TW" sz="2400" b="0" i="1" dirty="0">
              <a:latin typeface="Cambria Math" panose="02040503050406030204" pitchFamily="18" charset="0"/>
            </a:endParaRPr>
          </a:p>
          <a:p>
            <a:endParaRPr lang="en-US" altLang="zh-TW" sz="24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altLang="zh-TW" sz="2400" b="0" i="1" dirty="0">
              <a:latin typeface="Cambria Math" panose="020405030504060302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5C321C-E0C5-844F-A648-758AA5584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416" y="2171909"/>
            <a:ext cx="3038669" cy="18087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D3C5691-8FE1-E54A-A04B-7A0CAF0E4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91" y="4670374"/>
            <a:ext cx="6934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89"/>
    </mc:Choice>
    <mc:Fallback xmlns="">
      <p:transition spd="slow" advTm="8628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內容版面配置區 2">
                <a:extLst>
                  <a:ext uri="{FF2B5EF4-FFF2-40B4-BE49-F238E27FC236}">
                    <a16:creationId xmlns:a16="http://schemas.microsoft.com/office/drawing/2014/main" id="{C113FCA5-2F96-D94A-8BB6-1F73DC0E65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82082"/>
                <a:ext cx="8229600" cy="4475917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This TA accepts all 3-qubit basis quantum states</a:t>
                </a:r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內容版面配置區 2">
                <a:extLst>
                  <a:ext uri="{FF2B5EF4-FFF2-40B4-BE49-F238E27FC236}">
                    <a16:creationId xmlns:a16="http://schemas.microsoft.com/office/drawing/2014/main" id="{C113FCA5-2F96-D94A-8BB6-1F73DC0E65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82082"/>
                <a:ext cx="8229600" cy="4475917"/>
              </a:xfrm>
              <a:blipFill>
                <a:blip r:embed="rId3"/>
                <a:stretch>
                  <a:fillRect l="-772" t="-1133" b="-9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5D5971B-F78F-4C94-8F8F-6C002F08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21</a:t>
            </a:fld>
            <a:endParaRPr lang="en-US" dirty="0"/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CAEEF004-D16D-DE46-94F2-90378D56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08065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Examples: </a:t>
            </a:r>
            <a:r>
              <a:rPr lang="en-US" dirty="0"/>
              <a:t>Tree Automata Encoding of Quantum States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DD8D472-069B-C04C-948C-5D179B475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233" y="4959679"/>
            <a:ext cx="3460621" cy="1610520"/>
          </a:xfrm>
          <a:prstGeom prst="rect">
            <a:avLst/>
          </a:prstGeom>
        </p:spPr>
      </p:pic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5A684D8-050C-B543-B35D-4043B425FC72}"/>
              </a:ext>
            </a:extLst>
          </p:cNvPr>
          <p:cNvCxnSpPr>
            <a:cxnSpLocks/>
          </p:cNvCxnSpPr>
          <p:nvPr/>
        </p:nvCxnSpPr>
        <p:spPr>
          <a:xfrm>
            <a:off x="6723746" y="5063594"/>
            <a:ext cx="804702" cy="4075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8079DAAF-2D42-3D41-A05F-AE34D667CE00}"/>
              </a:ext>
            </a:extLst>
          </p:cNvPr>
          <p:cNvCxnSpPr>
            <a:cxnSpLocks/>
          </p:cNvCxnSpPr>
          <p:nvPr/>
        </p:nvCxnSpPr>
        <p:spPr>
          <a:xfrm>
            <a:off x="7616319" y="5562335"/>
            <a:ext cx="437425" cy="4075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AA61D587-CCD9-F948-B355-F65411068F59}"/>
              </a:ext>
            </a:extLst>
          </p:cNvPr>
          <p:cNvCxnSpPr>
            <a:cxnSpLocks/>
          </p:cNvCxnSpPr>
          <p:nvPr/>
        </p:nvCxnSpPr>
        <p:spPr>
          <a:xfrm flipV="1">
            <a:off x="7859779" y="6064799"/>
            <a:ext cx="139950" cy="2813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32BE43D7-1A43-9747-85B5-A468D0279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65522"/>
            <a:ext cx="9144000" cy="15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77"/>
    </mc:Choice>
    <mc:Fallback xmlns="">
      <p:transition spd="slow" advTm="10287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AF1405-507F-44B4-996C-119A48A1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 as Compact Representation of Quantum States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B65B3A-0FCE-43A8-B6AC-A88FEEDCD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2082"/>
            <a:ext cx="8229600" cy="4475917"/>
          </a:xfrm>
        </p:spPr>
        <p:txBody>
          <a:bodyPr>
            <a:normAutofit/>
          </a:bodyPr>
          <a:lstStyle/>
          <a:p>
            <a:r>
              <a:rPr lang="en-US" dirty="0"/>
              <a:t>This TA accepts all 2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basis states.</a:t>
            </a:r>
            <a:br>
              <a:rPr lang="en-US" dirty="0"/>
            </a:br>
            <a:r>
              <a:rPr lang="en-US" dirty="0"/>
              <a:t># of transitions: 3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+1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9B61A9-95B8-47B0-BF0C-7170F761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22</a:t>
            </a:fld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9BED62F-6757-4104-BB0D-D6C21B6BF875}"/>
              </a:ext>
            </a:extLst>
          </p:cNvPr>
          <p:cNvSpPr/>
          <p:nvPr/>
        </p:nvSpPr>
        <p:spPr>
          <a:xfrm>
            <a:off x="2876402" y="3802365"/>
            <a:ext cx="221720" cy="2307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14FCCD6-04D4-7144-B6AF-0DF41A9FAFDC}"/>
              </a:ext>
            </a:extLst>
          </p:cNvPr>
          <p:cNvSpPr txBox="1"/>
          <p:nvPr/>
        </p:nvSpPr>
        <p:spPr>
          <a:xfrm>
            <a:off x="1909269" y="5733974"/>
            <a:ext cx="529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Why it can be some compact? Merge shared structures.</a:t>
            </a:r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E11C384-24D2-1F44-B3B5-7496ACD02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571"/>
            <a:ext cx="9144000" cy="16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86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1EC3130-F332-FB4D-895E-FCEB0676C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4196713"/>
            <a:ext cx="6731000" cy="18288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FBD57AE-2CBD-4FA9-815E-7EA19B40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Examples of</a:t>
            </a:r>
            <a:r>
              <a:rPr lang="en-US" dirty="0"/>
              <a:t> </a:t>
            </a:r>
            <a:r>
              <a:rPr lang="en-US" b="1" dirty="0"/>
              <a:t>Gate Operations:</a:t>
            </a:r>
            <a:br>
              <a:rPr lang="en-US" b="1" dirty="0"/>
            </a:br>
            <a:r>
              <a:rPr lang="en-US" dirty="0"/>
              <a:t>X gate</a:t>
            </a:r>
            <a:r>
              <a:rPr lang="zh-TW" altLang="en-US" dirty="0"/>
              <a:t> </a:t>
            </a:r>
            <a:r>
              <a:rPr lang="en-US" altLang="zh-TW" dirty="0"/>
              <a:t>on qubit 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2D4F47-7C68-4DE4-BD95-EF70BCF5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23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C7C77BC-4CD4-4EA3-A764-75B12C5873F6}"/>
              </a:ext>
            </a:extLst>
          </p:cNvPr>
          <p:cNvSpPr/>
          <p:nvPr/>
        </p:nvSpPr>
        <p:spPr>
          <a:xfrm>
            <a:off x="2154282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6349063-7239-4713-8DAF-962E17C44B1C}"/>
              </a:ext>
            </a:extLst>
          </p:cNvPr>
          <p:cNvSpPr/>
          <p:nvPr/>
        </p:nvSpPr>
        <p:spPr>
          <a:xfrm>
            <a:off x="3222964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8C164A1-1098-4A4B-8EE9-22E59ED97808}"/>
              </a:ext>
            </a:extLst>
          </p:cNvPr>
          <p:cNvSpPr/>
          <p:nvPr/>
        </p:nvSpPr>
        <p:spPr>
          <a:xfrm>
            <a:off x="5587711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46F1BDB-D606-41F0-B284-9950D6D644A0}"/>
              </a:ext>
            </a:extLst>
          </p:cNvPr>
          <p:cNvSpPr/>
          <p:nvPr/>
        </p:nvSpPr>
        <p:spPr>
          <a:xfrm>
            <a:off x="6656393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9EE3987-1324-3241-A9A5-191F595E2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3" y="2285440"/>
            <a:ext cx="3038669" cy="180873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C74E52D-233C-CC4D-995C-D96A08DE5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" y="4686851"/>
            <a:ext cx="2952059" cy="158361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BBA232E-76A8-2D4D-A084-59BBE821A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940" y="2585778"/>
            <a:ext cx="5233860" cy="9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79"/>
    </mc:Choice>
    <mc:Fallback xmlns="">
      <p:transition spd="slow" advTm="3777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BD57AE-2CBD-4FA9-815E-7EA19B40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of Gate Operations:</a:t>
            </a:r>
            <a:br>
              <a:rPr lang="en-US" b="1" dirty="0"/>
            </a:br>
            <a:r>
              <a:rPr lang="en-US" dirty="0"/>
              <a:t>Z, S, T gates</a:t>
            </a:r>
            <a:r>
              <a:rPr lang="zh-TW" altLang="en-US" dirty="0"/>
              <a:t> </a:t>
            </a:r>
            <a:r>
              <a:rPr lang="en-US" altLang="zh-TW" dirty="0"/>
              <a:t>on qubit 1.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2D4F47-7C68-4DE4-BD95-EF70BCF5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24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C7C77BC-4CD4-4EA3-A764-75B12C5873F6}"/>
              </a:ext>
            </a:extLst>
          </p:cNvPr>
          <p:cNvSpPr/>
          <p:nvPr/>
        </p:nvSpPr>
        <p:spPr>
          <a:xfrm>
            <a:off x="2154282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6349063-7239-4713-8DAF-962E17C44B1C}"/>
              </a:ext>
            </a:extLst>
          </p:cNvPr>
          <p:cNvSpPr/>
          <p:nvPr/>
        </p:nvSpPr>
        <p:spPr>
          <a:xfrm>
            <a:off x="3222964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8C164A1-1098-4A4B-8EE9-22E59ED97808}"/>
              </a:ext>
            </a:extLst>
          </p:cNvPr>
          <p:cNvSpPr/>
          <p:nvPr/>
        </p:nvSpPr>
        <p:spPr>
          <a:xfrm>
            <a:off x="5587711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46F1BDB-D606-41F0-B284-9950D6D644A0}"/>
              </a:ext>
            </a:extLst>
          </p:cNvPr>
          <p:cNvSpPr/>
          <p:nvPr/>
        </p:nvSpPr>
        <p:spPr>
          <a:xfrm>
            <a:off x="6656393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46DC76BA-9FB2-5F40-BEFE-0D034A54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2083"/>
            <a:ext cx="8229600" cy="3974268"/>
          </a:xfrm>
        </p:spPr>
        <p:txBody>
          <a:bodyPr>
            <a:normAutofit/>
          </a:bodyPr>
          <a:lstStyle/>
          <a:p>
            <a:r>
              <a:rPr lang="en-US" dirty="0"/>
              <a:t>Multiply the right subtree of x</a:t>
            </a:r>
            <a:r>
              <a:rPr lang="en-US" baseline="-25000" dirty="0"/>
              <a:t>1</a:t>
            </a:r>
            <a:r>
              <a:rPr lang="en-US" dirty="0"/>
              <a:t> with some constant c.</a:t>
            </a:r>
            <a:endParaRPr lang="en-US" altLang="zh-TW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A369C1A-6E00-6F4B-A213-2CA2BDF9A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82" y="3504737"/>
            <a:ext cx="73279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71"/>
    </mc:Choice>
    <mc:Fallback xmlns="">
      <p:transition spd="slow" advTm="5287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BD57AE-2CBD-4FA9-815E-7EA19B40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of Gate Operations:</a:t>
            </a:r>
            <a:br>
              <a:rPr lang="en-US" b="1" dirty="0"/>
            </a:br>
            <a:r>
              <a:rPr lang="en-US" dirty="0"/>
              <a:t>Z, S, T gates</a:t>
            </a:r>
            <a:r>
              <a:rPr lang="zh-TW" altLang="en-US" dirty="0"/>
              <a:t> </a:t>
            </a:r>
            <a:r>
              <a:rPr lang="en-US" altLang="zh-TW" dirty="0"/>
              <a:t>on qubit 1.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2D4F47-7C68-4DE4-BD95-EF70BCF5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25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C7C77BC-4CD4-4EA3-A764-75B12C5873F6}"/>
              </a:ext>
            </a:extLst>
          </p:cNvPr>
          <p:cNvSpPr/>
          <p:nvPr/>
        </p:nvSpPr>
        <p:spPr>
          <a:xfrm>
            <a:off x="2154282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6349063-7239-4713-8DAF-962E17C44B1C}"/>
              </a:ext>
            </a:extLst>
          </p:cNvPr>
          <p:cNvSpPr/>
          <p:nvPr/>
        </p:nvSpPr>
        <p:spPr>
          <a:xfrm>
            <a:off x="3222964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8C164A1-1098-4A4B-8EE9-22E59ED97808}"/>
              </a:ext>
            </a:extLst>
          </p:cNvPr>
          <p:cNvSpPr/>
          <p:nvPr/>
        </p:nvSpPr>
        <p:spPr>
          <a:xfrm>
            <a:off x="5587711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46F1BDB-D606-41F0-B284-9950D6D644A0}"/>
              </a:ext>
            </a:extLst>
          </p:cNvPr>
          <p:cNvSpPr/>
          <p:nvPr/>
        </p:nvSpPr>
        <p:spPr>
          <a:xfrm>
            <a:off x="6656393" y="6115544"/>
            <a:ext cx="296817" cy="18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46DC76BA-9FB2-5F40-BEFE-0D034A54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2083"/>
            <a:ext cx="8229600" cy="3974268"/>
          </a:xfrm>
        </p:spPr>
        <p:txBody>
          <a:bodyPr>
            <a:normAutofit/>
          </a:bodyPr>
          <a:lstStyle/>
          <a:p>
            <a:r>
              <a:rPr lang="en-US" dirty="0"/>
              <a:t>Multiply the right subtree of x</a:t>
            </a:r>
            <a:r>
              <a:rPr lang="en-US" baseline="-25000" dirty="0"/>
              <a:t>1</a:t>
            </a:r>
            <a:r>
              <a:rPr lang="en-US" dirty="0"/>
              <a:t> with some constant c.</a:t>
            </a:r>
            <a:endParaRPr lang="en-US" altLang="zh-TW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A369C1A-6E00-6F4B-A213-2CA2BDF9A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82" y="3504737"/>
            <a:ext cx="7327900" cy="28829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5BC608B-1BB1-754F-9DC8-297A096F03BD}"/>
              </a:ext>
            </a:extLst>
          </p:cNvPr>
          <p:cNvSpPr txBox="1"/>
          <p:nvPr/>
        </p:nvSpPr>
        <p:spPr>
          <a:xfrm>
            <a:off x="1108840" y="3261686"/>
            <a:ext cx="6926317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Other gates? In the paper.</a:t>
            </a:r>
          </a:p>
          <a:p>
            <a:br>
              <a:rPr kumimoji="1" lang="en-US" altLang="zh-TW" sz="2800" dirty="0"/>
            </a:br>
            <a:r>
              <a:rPr kumimoji="1" lang="en-US" altLang="zh-TW" sz="2800" dirty="0"/>
              <a:t>Our framework allows all quantum gates supported in conventional quantum computers.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869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71"/>
    </mc:Choice>
    <mc:Fallback xmlns="">
      <p:transition spd="slow" advTm="5287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A60CA2-F939-4960-A271-39A650B6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Extension: Symbolic Tree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80210C-6422-4D82-965E-8E812CDFA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23"/>
          <a:stretch/>
        </p:blipFill>
        <p:spPr>
          <a:xfrm>
            <a:off x="457200" y="3179181"/>
            <a:ext cx="8229599" cy="177738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DD52DBB-3EE2-400D-8B1B-280AE9E7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26</a:t>
            </a:fld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890E76A-E184-6146-AE2B-464507A53E60}"/>
              </a:ext>
            </a:extLst>
          </p:cNvPr>
          <p:cNvSpPr txBox="1"/>
          <p:nvPr/>
        </p:nvSpPr>
        <p:spPr>
          <a:xfrm>
            <a:off x="743484" y="5059110"/>
            <a:ext cx="26282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A Symbolic Tree (State), s</a:t>
            </a:r>
            <a:endParaRPr kumimoji="1"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7361B29-BE7F-E748-8F6C-1ABFC5D2085A}"/>
              </a:ext>
            </a:extLst>
          </p:cNvPr>
          <p:cNvSpPr txBox="1"/>
          <p:nvPr/>
        </p:nvSpPr>
        <p:spPr>
          <a:xfrm>
            <a:off x="4939469" y="5059110"/>
            <a:ext cx="31854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The state after executing C, C(s)</a:t>
            </a:r>
            <a:endParaRPr kumimoji="1" lang="zh-TW" altLang="en-US" dirty="0"/>
          </a:p>
        </p:txBody>
      </p:sp>
      <p:sp>
        <p:nvSpPr>
          <p:cNvPr id="7" name="向右箭號 6">
            <a:extLst>
              <a:ext uri="{FF2B5EF4-FFF2-40B4-BE49-F238E27FC236}">
                <a16:creationId xmlns:a16="http://schemas.microsoft.com/office/drawing/2014/main" id="{CD05A5A3-2F50-C140-8DCB-0874B85D655F}"/>
              </a:ext>
            </a:extLst>
          </p:cNvPr>
          <p:cNvSpPr/>
          <p:nvPr/>
        </p:nvSpPr>
        <p:spPr>
          <a:xfrm>
            <a:off x="3811424" y="3905428"/>
            <a:ext cx="546931" cy="29055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829167E-5CB5-7246-B541-614E66CA20F5}"/>
              </a:ext>
            </a:extLst>
          </p:cNvPr>
          <p:cNvSpPr txBox="1"/>
          <p:nvPr/>
        </p:nvSpPr>
        <p:spPr>
          <a:xfrm>
            <a:off x="3898520" y="361821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C</a:t>
            </a:r>
            <a:endParaRPr kumimoji="1"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E60A683-6922-904B-B610-52C6CCD3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214" y="6054580"/>
            <a:ext cx="3941990" cy="5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0"/>
    </mc:Choice>
    <mc:Fallback xmlns="">
      <p:transition spd="slow" advTm="4229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DD0129-7ACB-40A2-9B1C-88D7D69C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51892-021E-4C95-A728-0B330915F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23654"/>
            <a:ext cx="8686801" cy="4634345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Minimal Quantum Background and Motivation</a:t>
            </a:r>
          </a:p>
          <a:p>
            <a:r>
              <a:rPr lang="en-US" altLang="zh-TW" sz="2800" dirty="0"/>
              <a:t>Quantum Circuit Verification in the Hoare-Style</a:t>
            </a:r>
          </a:p>
          <a:p>
            <a:r>
              <a:rPr lang="en-US" altLang="zh-TW" sz="2800" b="1" dirty="0"/>
              <a:t>Evaluation</a:t>
            </a:r>
          </a:p>
          <a:p>
            <a:endParaRPr lang="en-US" altLang="zh-TW" sz="2800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9729A9-E254-4BCE-8510-A5467351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0"/>
    </mc:Choice>
    <mc:Fallback xmlns="">
      <p:transition spd="slow" advTm="938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834FC920-C2D3-4AE3-8F97-9A99E2E2A4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82083"/>
                <a:ext cx="8229600" cy="3829586"/>
              </a:xfrm>
            </p:spPr>
            <p:txBody>
              <a:bodyPr/>
              <a:lstStyle/>
              <a:p>
                <a:r>
                  <a:rPr lang="en-US" altLang="zh-TW" sz="2800" dirty="0"/>
                  <a:t>BV</a:t>
                </a:r>
                <a:r>
                  <a:rPr lang="en-US" sz="2800" dirty="0"/>
                  <a:t>, Grover-Sing: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i="1" dirty="0"/>
              </a:p>
              <a:p>
                <a:r>
                  <a:rPr lang="en-US" sz="2800" dirty="0" err="1"/>
                  <a:t>MCToffoli</a:t>
                </a:r>
                <a:r>
                  <a:rPr lang="en-US" sz="2800" dirty="0"/>
                  <a:t>, Grover-All: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834FC920-C2D3-4AE3-8F97-9A99E2E2A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82083"/>
                <a:ext cx="8229600" cy="3829586"/>
              </a:xfrm>
              <a:blipFill>
                <a:blip r:embed="rId3"/>
                <a:stretch>
                  <a:fillRect l="-1235" t="-16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>
            <a:extLst>
              <a:ext uri="{FF2B5EF4-FFF2-40B4-BE49-F238E27FC236}">
                <a16:creationId xmlns:a16="http://schemas.microsoft.com/office/drawing/2014/main" id="{AC5B39E4-7390-4F1B-B4C8-2431115A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- Verification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063624F-7050-4842-8397-AEF05519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28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9E7439A-C4C2-40D3-8213-F94BCF8238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617"/>
          <a:stretch/>
        </p:blipFill>
        <p:spPr>
          <a:xfrm>
            <a:off x="5862240" y="2094283"/>
            <a:ext cx="2631296" cy="4475916"/>
          </a:xfrm>
          <a:prstGeom prst="rect">
            <a:avLst/>
          </a:prstGeom>
          <a:ln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CB16201-C228-2D4D-A097-F4FDCA2102A6}"/>
              </a:ext>
            </a:extLst>
          </p:cNvPr>
          <p:cNvSpPr/>
          <p:nvPr/>
        </p:nvSpPr>
        <p:spPr>
          <a:xfrm>
            <a:off x="6200384" y="4359058"/>
            <a:ext cx="2293152" cy="20041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55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60"/>
    </mc:Choice>
    <mc:Fallback xmlns="">
      <p:transition spd="slow" advTm="5506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932AFAE2-CB0D-469B-BA23-A8B3165B1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2382082"/>
                <a:ext cx="7882569" cy="44759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𝑏𝑢𝑔</m:t>
                        </m:r>
                      </m:sub>
                    </m:sSub>
                  </m:oMath>
                </a14:m>
                <a:r>
                  <a:rPr lang="en-US" dirty="0"/>
                  <a:t> by appending one random gate at a random qubit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𝑜𝑟𝑖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sz="2000" dirty="0"/>
              </a:p>
              <a:p>
                <a:r>
                  <a:rPr lang="en-US" dirty="0"/>
                  <a:t>Check if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𝑏𝑢𝑔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𝑜𝑟𝑖</m:t>
                        </m:r>
                      </m:sub>
                    </m:sSub>
                  </m:oMath>
                </a14:m>
                <a:r>
                  <a:rPr lang="en-US" dirty="0"/>
                  <a:t> by testing them with different initial state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  <a:r>
                  <a:rPr lang="en-US" altLang="zh-TW" dirty="0"/>
                  <a:t> </a:t>
                </a:r>
              </a:p>
              <a:p>
                <a:r>
                  <a:rPr lang="en-US" dirty="0"/>
                  <a:t>Useful in compiler validation</a:t>
                </a:r>
              </a:p>
            </p:txBody>
          </p:sp>
        </mc:Choice>
        <mc:Fallback xmlns="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932AFAE2-CB0D-469B-BA23-A8B3165B1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2382082"/>
                <a:ext cx="7882569" cy="4475917"/>
              </a:xfrm>
              <a:blipFill>
                <a:blip r:embed="rId3"/>
                <a:stretch>
                  <a:fillRect l="-1610" t="-1700" r="-4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>
            <a:extLst>
              <a:ext uri="{FF2B5EF4-FFF2-40B4-BE49-F238E27FC236}">
                <a16:creationId xmlns:a16="http://schemas.microsoft.com/office/drawing/2014/main" id="{F666E56A-738F-4B92-B5F7-BB419C43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– Bug Hunting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CDE427E-1D92-4617-B1CF-1DB0C849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91"/>
    </mc:Choice>
    <mc:Fallback xmlns="">
      <p:transition spd="slow" advTm="463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DD0129-7ACB-40A2-9B1C-88D7D69C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51892-021E-4C95-A728-0B330915F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23654"/>
            <a:ext cx="8686801" cy="4634345"/>
          </a:xfrm>
        </p:spPr>
        <p:txBody>
          <a:bodyPr>
            <a:normAutofit/>
          </a:bodyPr>
          <a:lstStyle/>
          <a:p>
            <a:r>
              <a:rPr lang="en-US" altLang="zh-TW" sz="2800" b="1" dirty="0"/>
              <a:t>Minimal Quantum Background and Motivation</a:t>
            </a:r>
          </a:p>
          <a:p>
            <a:r>
              <a:rPr lang="en-US" altLang="zh-TW" sz="2800" dirty="0"/>
              <a:t>Quantum Circuit Verification</a:t>
            </a:r>
          </a:p>
          <a:p>
            <a:r>
              <a:rPr lang="en-US" altLang="zh-TW" sz="2800" dirty="0"/>
              <a:t>Evaluation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9729A9-E254-4BCE-8510-A5467351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"/>
    </mc:Choice>
    <mc:Fallback xmlns="">
      <p:transition spd="slow" advTm="122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D52DA5A-F085-4AB0-8D11-BBE361B5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06" y="1864191"/>
            <a:ext cx="7991588" cy="434747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66E56A-738F-4B92-B5F7-BB419C43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– Bug Hunting</a:t>
            </a:r>
            <a:endParaRPr 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10A6F3-F1F6-4D14-BD4A-5FA2AD4FBD10}"/>
              </a:ext>
            </a:extLst>
          </p:cNvPr>
          <p:cNvSpPr txBox="1"/>
          <p:nvPr/>
        </p:nvSpPr>
        <p:spPr>
          <a:xfrm>
            <a:off x="0" y="62116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https://github.com/meamy/feynman</a:t>
            </a:r>
            <a:endParaRPr lang="en-US" dirty="0"/>
          </a:p>
          <a:p>
            <a:r>
              <a:rPr lang="en-US" dirty="0">
                <a:hlinkClick r:id="rId5"/>
              </a:rPr>
              <a:t>https://github.com/cda-tum/qcec</a:t>
            </a:r>
            <a:endParaRPr 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CDE427E-1D92-4617-B1CF-1DB0C849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2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5"/>
    </mc:Choice>
    <mc:Fallback xmlns="">
      <p:transition spd="slow" advTm="3475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A4341BD-0B85-4E3C-8168-C4A98B0F8B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16F6342-A16E-BC46-987C-02038E2EAF49}"/>
              </a:ext>
            </a:extLst>
          </p:cNvPr>
          <p:cNvSpPr txBox="1"/>
          <p:nvPr/>
        </p:nvSpPr>
        <p:spPr>
          <a:xfrm>
            <a:off x="1122218" y="4790209"/>
            <a:ext cx="6939592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Summary: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Interesting link between automata and quantum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So far only basic TA has been tried, there are many more possibilities.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The main reason for efficiency, the compact structure of 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Welcome for more discussions!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37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385"/>
    </mc:Choice>
    <mc:Fallback xmlns="">
      <p:transition spd="slow" advTm="22238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2F3709-C536-8A47-BD76-8F98A34F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State-of-the-Art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0CE461-9777-4E44-8D2B-BE93F4AC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zh-TW" dirty="0"/>
              <a:t>We focus on </a:t>
            </a:r>
            <a:r>
              <a:rPr kumimoji="1" lang="en-US" altLang="zh-TW" b="1" dirty="0">
                <a:solidFill>
                  <a:srgbClr val="00B050"/>
                </a:solidFill>
              </a:rPr>
              <a:t>fully</a:t>
            </a:r>
            <a:r>
              <a:rPr kumimoji="1" lang="en-US" altLang="zh-TW" dirty="0"/>
              <a:t> automatic approaches:</a:t>
            </a:r>
          </a:p>
          <a:p>
            <a:r>
              <a:rPr kumimoji="1" lang="en-US" altLang="zh-TW" b="1" dirty="0">
                <a:solidFill>
                  <a:srgbClr val="0070C0"/>
                </a:solidFill>
              </a:rPr>
              <a:t>Quantum Simulation </a:t>
            </a:r>
          </a:p>
          <a:p>
            <a:pPr lvl="1"/>
            <a:r>
              <a:rPr kumimoji="1" lang="en-US" altLang="zh-TW" dirty="0"/>
              <a:t>low coverage</a:t>
            </a:r>
          </a:p>
          <a:p>
            <a:r>
              <a:rPr kumimoji="1" lang="en-US" altLang="zh-TW" b="1" dirty="0">
                <a:solidFill>
                  <a:srgbClr val="0070C0"/>
                </a:solidFill>
              </a:rPr>
              <a:t>Quantum Abstraction Interpretation</a:t>
            </a:r>
          </a:p>
          <a:p>
            <a:pPr lvl="1"/>
            <a:r>
              <a:rPr kumimoji="1" lang="en-US" altLang="zh-TW" dirty="0"/>
              <a:t>over approximation and cannot catch bugs</a:t>
            </a:r>
          </a:p>
          <a:p>
            <a:r>
              <a:rPr kumimoji="1" lang="en-US" altLang="zh-TW" b="1" dirty="0">
                <a:solidFill>
                  <a:srgbClr val="0070C0"/>
                </a:solidFill>
              </a:rPr>
              <a:t>Quantum Model Checking</a:t>
            </a:r>
          </a:p>
          <a:p>
            <a:pPr lvl="1"/>
            <a:r>
              <a:rPr kumimoji="1" lang="en-US" altLang="zh-TW" dirty="0"/>
              <a:t>only work for small examples</a:t>
            </a:r>
          </a:p>
          <a:p>
            <a:r>
              <a:rPr kumimoji="1" lang="en-US" altLang="zh-TW" b="1" dirty="0">
                <a:solidFill>
                  <a:srgbClr val="0070C0"/>
                </a:solidFill>
              </a:rPr>
              <a:t>Circuit Equivalence Checking</a:t>
            </a:r>
          </a:p>
          <a:p>
            <a:pPr lvl="1"/>
            <a:r>
              <a:rPr kumimoji="1" lang="en-US" altLang="zh-TW" dirty="0"/>
              <a:t>inflexible for user custom properties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D8C4A8-6C5E-4843-AEC3-48A9610B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2"/>
    </mc:Choice>
    <mc:Fallback xmlns="">
      <p:transition spd="slow" advTm="3767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357378-B8AE-4542-9054-5F95DF82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Two Approaches for TA Gate Operations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BC7CE3-A21C-4FEC-B139-4EAD1067D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Permutation-based approach:</a:t>
            </a:r>
          </a:p>
          <a:p>
            <a:pPr lvl="1"/>
            <a:r>
              <a:rPr lang="en-US" altLang="zh-TW" dirty="0"/>
              <a:t>Faster, but works for a smaller set of gates.</a:t>
            </a:r>
          </a:p>
          <a:p>
            <a:pPr lvl="1"/>
            <a:r>
              <a:rPr lang="en-US" altLang="zh-TW" dirty="0"/>
              <a:t>Done by directly modifying TA transitions.</a:t>
            </a:r>
          </a:p>
          <a:p>
            <a:pPr marL="0" indent="0" hangingPunct="1">
              <a:buSzTx/>
              <a:buNone/>
            </a:pPr>
            <a:endParaRPr lang="en-US" altLang="zh-TW" sz="1200" dirty="0">
              <a:solidFill>
                <a:srgbClr val="FF0000"/>
              </a:solidFill>
            </a:endParaRPr>
          </a:p>
          <a:p>
            <a:pPr hangingPunct="1">
              <a:buSzTx/>
            </a:pPr>
            <a:r>
              <a:rPr lang="en-US" altLang="zh-TW" dirty="0">
                <a:solidFill>
                  <a:srgbClr val="0070C0"/>
                </a:solidFill>
              </a:rPr>
              <a:t>Composition-based approach</a:t>
            </a:r>
          </a:p>
          <a:p>
            <a:pPr lvl="1"/>
            <a:r>
              <a:rPr lang="en-US" altLang="zh-TW" dirty="0"/>
              <a:t>Slower, but complete for universal quantum computing.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756BD2-5668-4A08-8085-F7F38461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22"/>
    </mc:Choice>
    <mc:Fallback>
      <p:transition spd="slow" advTm="1062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467E5-4B97-4E3F-8BDF-0965DC4E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gate operating on qubit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3405280-5528-4C20-B995-F6681F1E8E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3405280-5528-4C20-B995-F6681F1E8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8F49B4E2-8CE2-4ACE-80A7-3F631ACB2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37845"/>
            <a:ext cx="8229600" cy="362015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6707A3-8587-4850-B758-CF2680BE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34</a:t>
            </a:fld>
            <a:endParaRPr 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9A71E15-0FE9-FF4D-B2F1-D77A0DB86964}"/>
              </a:ext>
            </a:extLst>
          </p:cNvPr>
          <p:cNvSpPr txBox="1"/>
          <p:nvPr/>
        </p:nvSpPr>
        <p:spPr>
          <a:xfrm>
            <a:off x="2406869" y="323784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u="sng" dirty="0">
                <a:solidFill>
                  <a:srgbClr val="FF0000"/>
                </a:solidFill>
              </a:rPr>
              <a:t>Projection</a:t>
            </a:r>
            <a:endParaRPr kumimoji="1" lang="zh-TW" altLang="en-US" u="sng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8D1BAC0-813E-9C4C-9984-7021A69B3736}"/>
              </a:ext>
            </a:extLst>
          </p:cNvPr>
          <p:cNvSpPr txBox="1"/>
          <p:nvPr/>
        </p:nvSpPr>
        <p:spPr>
          <a:xfrm>
            <a:off x="2406869" y="536619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u="sng" dirty="0">
                <a:solidFill>
                  <a:srgbClr val="FF0000"/>
                </a:solidFill>
              </a:rPr>
              <a:t>Projection</a:t>
            </a:r>
            <a:endParaRPr kumimoji="1" lang="zh-TW" altLang="en-US" u="sng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C19C55B-E333-2444-8042-D163FE71AF94}"/>
              </a:ext>
            </a:extLst>
          </p:cNvPr>
          <p:cNvSpPr txBox="1"/>
          <p:nvPr/>
        </p:nvSpPr>
        <p:spPr>
          <a:xfrm>
            <a:off x="5211738" y="312285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u="sng" dirty="0">
                <a:solidFill>
                  <a:srgbClr val="FF0000"/>
                </a:solidFill>
              </a:rPr>
              <a:t>Restriction</a:t>
            </a:r>
            <a:endParaRPr kumimoji="1" lang="zh-TW" altLang="en-US" u="sng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EE74118-5212-8E4D-B71C-A1DC4C5D5856}"/>
              </a:ext>
            </a:extLst>
          </p:cNvPr>
          <p:cNvSpPr txBox="1"/>
          <p:nvPr/>
        </p:nvSpPr>
        <p:spPr>
          <a:xfrm>
            <a:off x="5211738" y="540575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u="sng" dirty="0">
                <a:solidFill>
                  <a:srgbClr val="FF0000"/>
                </a:solidFill>
              </a:rPr>
              <a:t>Restriction</a:t>
            </a:r>
            <a:endParaRPr kumimoji="1" lang="zh-TW" altLang="en-US" u="sng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9E5252B-8B8F-7843-8482-AF30553ACBFB}"/>
              </a:ext>
            </a:extLst>
          </p:cNvPr>
          <p:cNvSpPr txBox="1"/>
          <p:nvPr/>
        </p:nvSpPr>
        <p:spPr>
          <a:xfrm>
            <a:off x="6236496" y="4422611"/>
            <a:ext cx="120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u="sng" dirty="0">
                <a:solidFill>
                  <a:srgbClr val="FF0000"/>
                </a:solidFill>
              </a:rPr>
              <a:t>Binary Operation</a:t>
            </a:r>
            <a:endParaRPr kumimoji="1" lang="zh-TW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5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"/>
    </mc:Choice>
    <mc:Fallback>
      <p:transition spd="slow" advTm="36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9475B133-B44F-4E76-AD59-83DED79EA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1. Projection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9475B133-B44F-4E76-AD59-83DED79EA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EC64D95B-0708-49C3-A059-C55534007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01081"/>
            <a:ext cx="8229600" cy="380912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2C5943-1C2B-4AA6-85F9-A5E08152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"/>
    </mc:Choice>
    <mc:Fallback>
      <p:transition spd="slow" advTm="34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AA822881-301E-404C-9C6A-11FBEFA01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2. Restriction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sub>
                    </m:sSub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AA822881-301E-404C-9C6A-11FBEFA0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824462-0534-4F00-8618-EB421FDE0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B824462-0534-4F00-8618-EB421FDE0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093741D8-2D6E-484C-8657-49D53DF1B4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525"/>
          <a:stretch/>
        </p:blipFill>
        <p:spPr>
          <a:xfrm>
            <a:off x="457200" y="3719387"/>
            <a:ext cx="8235545" cy="176701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9B63969-FCF7-42F9-A158-E68CAFEE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8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"/>
    </mc:Choice>
    <mc:Fallback>
      <p:transition spd="slow" advTm="37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872FFFF2-9209-4F3A-9F73-31F81EF65C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3. Binary Operation (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dirty="0"/>
                  <a:t> &amp;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TW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872FFFF2-9209-4F3A-9F73-31F81EF6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6EF417A-261F-4740-A096-9DF76E9BC3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TW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sub>
                    </m:sSub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6EF417A-261F-4740-A096-9DF76E9BC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FF65BBF4-94EE-47AC-B629-E9E99D911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107374"/>
            <a:ext cx="8229600" cy="324897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54DC5B-0A05-4042-B0AF-8E63D8BF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0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"/>
    </mc:Choice>
    <mc:Fallback>
      <p:transition spd="slow" advTm="42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872FFFF2-9209-4F3A-9F73-31F81EF65C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TW" dirty="0"/>
                  <a:t>4. Constant Multiplication (c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altLang="zh-TW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872FFFF2-9209-4F3A-9F73-31F81EF6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6EF417A-261F-4740-A096-9DF76E9BC3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(-1)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6EF417A-261F-4740-A096-9DF76E9BC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3" t="-1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54DC5B-0A05-4042-B0AF-8E63D8BF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38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1C2D0AC-59E0-C24A-9265-3C067C724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525"/>
            <a:ext cx="9074584" cy="19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"/>
    </mc:Choice>
    <mc:Fallback>
      <p:transition spd="slow" advTm="565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5E713-5E3B-485A-B8C5-7EDEA92E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 Operations</a:t>
            </a:r>
            <a:endParaRPr 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02DEE9B0-9DA0-4569-B967-9FFFDEFC3FEC}"/>
              </a:ext>
            </a:extLst>
          </p:cNvPr>
          <p:cNvGrpSpPr/>
          <p:nvPr/>
        </p:nvGrpSpPr>
        <p:grpSpPr>
          <a:xfrm>
            <a:off x="-7157" y="2223654"/>
            <a:ext cx="9145827" cy="3758455"/>
            <a:chOff x="-1827" y="2448247"/>
            <a:chExt cx="9145827" cy="375845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43216BC-752B-4E5B-AD32-27717791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27" y="2448247"/>
              <a:ext cx="9145827" cy="375845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3B9597E-D6E4-470F-8C46-0DCC7A05CB81}"/>
                </a:ext>
              </a:extLst>
            </p:cNvPr>
            <p:cNvSpPr/>
            <p:nvPr/>
          </p:nvSpPr>
          <p:spPr>
            <a:xfrm>
              <a:off x="1453087" y="3351876"/>
              <a:ext cx="411480" cy="228600"/>
            </a:xfrm>
            <a:prstGeom prst="rect">
              <a:avLst/>
            </a:prstGeom>
            <a:noFill/>
            <a:ln w="22225" cap="flat">
              <a:solidFill>
                <a:srgbClr val="00B0F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1547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E73AA44-B7BD-4BF2-872E-67DE5C38C33D}"/>
                </a:ext>
              </a:extLst>
            </p:cNvPr>
            <p:cNvSpPr/>
            <p:nvPr/>
          </p:nvSpPr>
          <p:spPr>
            <a:xfrm>
              <a:off x="2663397" y="3351876"/>
              <a:ext cx="274320" cy="228600"/>
            </a:xfrm>
            <a:prstGeom prst="rect">
              <a:avLst/>
            </a:prstGeom>
            <a:noFill/>
            <a:ln w="22225" cap="flat">
              <a:solidFill>
                <a:srgbClr val="00B0F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1547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C9A64CC-D77A-43BF-9896-EE70D68EFA1E}"/>
                </a:ext>
              </a:extLst>
            </p:cNvPr>
            <p:cNvSpPr/>
            <p:nvPr/>
          </p:nvSpPr>
          <p:spPr>
            <a:xfrm>
              <a:off x="2018237" y="3829396"/>
              <a:ext cx="182880" cy="182880"/>
            </a:xfrm>
            <a:prstGeom prst="rect">
              <a:avLst/>
            </a:prstGeom>
            <a:noFill/>
            <a:ln w="22225" cap="flat">
              <a:solidFill>
                <a:srgbClr val="00B0F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1547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159AB2E-476F-4110-BF09-C171E0884CF2}"/>
                </a:ext>
              </a:extLst>
            </p:cNvPr>
            <p:cNvSpPr/>
            <p:nvPr/>
          </p:nvSpPr>
          <p:spPr>
            <a:xfrm>
              <a:off x="2168100" y="4524747"/>
              <a:ext cx="274320" cy="182880"/>
            </a:xfrm>
            <a:prstGeom prst="rect">
              <a:avLst/>
            </a:prstGeom>
            <a:noFill/>
            <a:ln w="22225" cap="flat">
              <a:solidFill>
                <a:srgbClr val="00B0F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1547">
                <a:solidFill>
                  <a:srgbClr val="FFFFFF"/>
                </a:solidFill>
                <a:sym typeface="Helvetica Neue Medium"/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99FF3F5-B8C6-41DB-B088-0068F4BD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39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F3E0D3E-7CC6-0346-889A-DAD3E1A60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80" y="6120662"/>
            <a:ext cx="7281133" cy="5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"/>
    </mc:Choice>
    <mc:Fallback>
      <p:transition spd="slow" advTm="5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2070F0-3DD1-6D41-A971-860C1D9B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 3-Bit Classical State</a:t>
            </a:r>
            <a:endParaRPr kumimoji="1" lang="zh-TW" altLang="en-US" dirty="0"/>
          </a:p>
        </p:txBody>
      </p:sp>
      <p:sp>
        <p:nvSpPr>
          <p:cNvPr id="4" name="立方體 3">
            <a:extLst>
              <a:ext uri="{FF2B5EF4-FFF2-40B4-BE49-F238E27FC236}">
                <a16:creationId xmlns:a16="http://schemas.microsoft.com/office/drawing/2014/main" id="{78546177-A233-7E4E-9C67-8A3BAC5D9CF4}"/>
              </a:ext>
            </a:extLst>
          </p:cNvPr>
          <p:cNvSpPr/>
          <p:nvPr/>
        </p:nvSpPr>
        <p:spPr>
          <a:xfrm>
            <a:off x="2991057" y="2837311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0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7" name="立方體 6">
            <a:extLst>
              <a:ext uri="{FF2B5EF4-FFF2-40B4-BE49-F238E27FC236}">
                <a16:creationId xmlns:a16="http://schemas.microsoft.com/office/drawing/2014/main" id="{3D0502B4-61FA-934B-95A5-5197A76389DC}"/>
              </a:ext>
            </a:extLst>
          </p:cNvPr>
          <p:cNvSpPr/>
          <p:nvPr/>
        </p:nvSpPr>
        <p:spPr>
          <a:xfrm>
            <a:off x="3671266" y="2837311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1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8" name="立方體 7">
            <a:extLst>
              <a:ext uri="{FF2B5EF4-FFF2-40B4-BE49-F238E27FC236}">
                <a16:creationId xmlns:a16="http://schemas.microsoft.com/office/drawing/2014/main" id="{485E413A-4C77-CF49-9695-F646F39561EE}"/>
              </a:ext>
            </a:extLst>
          </p:cNvPr>
          <p:cNvSpPr/>
          <p:nvPr/>
        </p:nvSpPr>
        <p:spPr>
          <a:xfrm>
            <a:off x="4351475" y="2845557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0</a:t>
            </a:r>
            <a:endParaRPr lang="zh-TW" altLang="en-US" sz="2531" dirty="0"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027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5"/>
    </mc:Choice>
    <mc:Fallback xmlns="">
      <p:transition spd="slow" advTm="13665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E2F0B-3D7F-4761-A8D4-E420FF05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Multiplication</a:t>
            </a:r>
          </a:p>
          <a:p>
            <a:r>
              <a:rPr lang="en-US" dirty="0"/>
              <a:t>Restriction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Binary Operation</a:t>
            </a:r>
          </a:p>
          <a:p>
            <a:r>
              <a:rPr lang="en-US" dirty="0">
                <a:solidFill>
                  <a:srgbClr val="FF0000"/>
                </a:solidFill>
              </a:rPr>
              <a:t>Projection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need to say the same left and right subtrees.</a:t>
            </a:r>
            <a:endParaRPr lang="en-US" dirty="0"/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A77E0B-B9B5-4086-B7A8-D4054946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40</a:t>
            </a:fld>
            <a:endParaRPr 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F8DB2B9-461F-AF44-A00B-E827A799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0654"/>
            <a:ext cx="8229600" cy="1143000"/>
          </a:xfrm>
        </p:spPr>
        <p:txBody>
          <a:bodyPr/>
          <a:lstStyle/>
          <a:p>
            <a:r>
              <a:rPr lang="en-US" dirty="0"/>
              <a:t>Lift these operations to TA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069D564-D1B0-1546-B9C4-E2D903530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25" t="-1" b="49795"/>
          <a:stretch/>
        </p:blipFill>
        <p:spPr>
          <a:xfrm>
            <a:off x="5174672" y="5281148"/>
            <a:ext cx="2712027" cy="132747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1B1AEFC-F729-F24A-8D6C-0C263646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929" y="3099303"/>
            <a:ext cx="3709871" cy="14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6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"/>
    </mc:Choice>
    <mc:Fallback>
      <p:transition spd="slow" advTm="66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2070F0-3DD1-6D41-A971-860C1D9B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 3-Qubit Quantum State</a:t>
            </a:r>
            <a:endParaRPr kumimoji="1" lang="zh-TW" altLang="en-US" dirty="0"/>
          </a:p>
        </p:txBody>
      </p:sp>
      <p:sp>
        <p:nvSpPr>
          <p:cNvPr id="21" name="立方體 20">
            <a:extLst>
              <a:ext uri="{FF2B5EF4-FFF2-40B4-BE49-F238E27FC236}">
                <a16:creationId xmlns:a16="http://schemas.microsoft.com/office/drawing/2014/main" id="{0DDFECFF-B87A-6E45-8992-2932A5AB845F}"/>
              </a:ext>
            </a:extLst>
          </p:cNvPr>
          <p:cNvSpPr/>
          <p:nvPr/>
        </p:nvSpPr>
        <p:spPr>
          <a:xfrm>
            <a:off x="2448484" y="2044224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0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22" name="立方體 21">
            <a:extLst>
              <a:ext uri="{FF2B5EF4-FFF2-40B4-BE49-F238E27FC236}">
                <a16:creationId xmlns:a16="http://schemas.microsoft.com/office/drawing/2014/main" id="{781C8A28-5071-2743-A497-FB0B23988C38}"/>
              </a:ext>
            </a:extLst>
          </p:cNvPr>
          <p:cNvSpPr/>
          <p:nvPr/>
        </p:nvSpPr>
        <p:spPr>
          <a:xfrm>
            <a:off x="3128693" y="2044224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0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23" name="立方體 22">
            <a:extLst>
              <a:ext uri="{FF2B5EF4-FFF2-40B4-BE49-F238E27FC236}">
                <a16:creationId xmlns:a16="http://schemas.microsoft.com/office/drawing/2014/main" id="{D180756D-6572-7843-95D7-B13A344CE7E8}"/>
              </a:ext>
            </a:extLst>
          </p:cNvPr>
          <p:cNvSpPr/>
          <p:nvPr/>
        </p:nvSpPr>
        <p:spPr>
          <a:xfrm>
            <a:off x="3808901" y="2052470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0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24" name="立方體 23">
            <a:extLst>
              <a:ext uri="{FF2B5EF4-FFF2-40B4-BE49-F238E27FC236}">
                <a16:creationId xmlns:a16="http://schemas.microsoft.com/office/drawing/2014/main" id="{A21C0B9B-8C6C-FC4F-8189-F907BE36D658}"/>
              </a:ext>
            </a:extLst>
          </p:cNvPr>
          <p:cNvSpPr/>
          <p:nvPr/>
        </p:nvSpPr>
        <p:spPr>
          <a:xfrm>
            <a:off x="2448484" y="2953378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0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25" name="立方體 24">
            <a:extLst>
              <a:ext uri="{FF2B5EF4-FFF2-40B4-BE49-F238E27FC236}">
                <a16:creationId xmlns:a16="http://schemas.microsoft.com/office/drawing/2014/main" id="{2530A338-BDBD-504E-BB58-F07496863BCC}"/>
              </a:ext>
            </a:extLst>
          </p:cNvPr>
          <p:cNvSpPr/>
          <p:nvPr/>
        </p:nvSpPr>
        <p:spPr>
          <a:xfrm>
            <a:off x="3128693" y="2953378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0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26" name="立方體 25">
            <a:extLst>
              <a:ext uri="{FF2B5EF4-FFF2-40B4-BE49-F238E27FC236}">
                <a16:creationId xmlns:a16="http://schemas.microsoft.com/office/drawing/2014/main" id="{8383D41A-A59F-3642-9590-EF86AF7E2B6E}"/>
              </a:ext>
            </a:extLst>
          </p:cNvPr>
          <p:cNvSpPr/>
          <p:nvPr/>
        </p:nvSpPr>
        <p:spPr>
          <a:xfrm>
            <a:off x="3808901" y="2961624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1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E6333B1-D682-9B4D-9F02-9C9DB4DF7A07}"/>
              </a:ext>
            </a:extLst>
          </p:cNvPr>
          <p:cNvSpPr txBox="1"/>
          <p:nvPr/>
        </p:nvSpPr>
        <p:spPr>
          <a:xfrm>
            <a:off x="3267705" y="3960903"/>
            <a:ext cx="28854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TW" sz="1687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lang="zh-TW" altLang="en-US" sz="1687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立方體 26">
            <a:extLst>
              <a:ext uri="{FF2B5EF4-FFF2-40B4-BE49-F238E27FC236}">
                <a16:creationId xmlns:a16="http://schemas.microsoft.com/office/drawing/2014/main" id="{5F2BB4C8-9C0F-D449-8102-9F98B6B7C1F5}"/>
              </a:ext>
            </a:extLst>
          </p:cNvPr>
          <p:cNvSpPr/>
          <p:nvPr/>
        </p:nvSpPr>
        <p:spPr>
          <a:xfrm>
            <a:off x="2448484" y="4436834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1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28" name="立方體 27">
            <a:extLst>
              <a:ext uri="{FF2B5EF4-FFF2-40B4-BE49-F238E27FC236}">
                <a16:creationId xmlns:a16="http://schemas.microsoft.com/office/drawing/2014/main" id="{566BF7AD-5467-6646-8268-DE7BF0A14963}"/>
              </a:ext>
            </a:extLst>
          </p:cNvPr>
          <p:cNvSpPr/>
          <p:nvPr/>
        </p:nvSpPr>
        <p:spPr>
          <a:xfrm>
            <a:off x="3128693" y="4436834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1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29" name="立方體 28">
            <a:extLst>
              <a:ext uri="{FF2B5EF4-FFF2-40B4-BE49-F238E27FC236}">
                <a16:creationId xmlns:a16="http://schemas.microsoft.com/office/drawing/2014/main" id="{16067C0A-EADF-F84B-A7C4-D6BE1BE34D1D}"/>
              </a:ext>
            </a:extLst>
          </p:cNvPr>
          <p:cNvSpPr/>
          <p:nvPr/>
        </p:nvSpPr>
        <p:spPr>
          <a:xfrm>
            <a:off x="3808901" y="4445080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0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30" name="立方體 29">
            <a:extLst>
              <a:ext uri="{FF2B5EF4-FFF2-40B4-BE49-F238E27FC236}">
                <a16:creationId xmlns:a16="http://schemas.microsoft.com/office/drawing/2014/main" id="{E9EEC1B9-7172-9941-AC46-CB6B58961D2E}"/>
              </a:ext>
            </a:extLst>
          </p:cNvPr>
          <p:cNvSpPr/>
          <p:nvPr/>
        </p:nvSpPr>
        <p:spPr>
          <a:xfrm>
            <a:off x="2448484" y="5471373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1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31" name="立方體 30">
            <a:extLst>
              <a:ext uri="{FF2B5EF4-FFF2-40B4-BE49-F238E27FC236}">
                <a16:creationId xmlns:a16="http://schemas.microsoft.com/office/drawing/2014/main" id="{35F77617-4844-384F-B720-4BF944BBADEA}"/>
              </a:ext>
            </a:extLst>
          </p:cNvPr>
          <p:cNvSpPr/>
          <p:nvPr/>
        </p:nvSpPr>
        <p:spPr>
          <a:xfrm>
            <a:off x="3128693" y="5471373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1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32" name="立方體 31">
            <a:extLst>
              <a:ext uri="{FF2B5EF4-FFF2-40B4-BE49-F238E27FC236}">
                <a16:creationId xmlns:a16="http://schemas.microsoft.com/office/drawing/2014/main" id="{350D99C5-94B4-C649-AFD7-292ED5B539F0}"/>
              </a:ext>
            </a:extLst>
          </p:cNvPr>
          <p:cNvSpPr/>
          <p:nvPr/>
        </p:nvSpPr>
        <p:spPr>
          <a:xfrm>
            <a:off x="3808901" y="5479619"/>
            <a:ext cx="855107" cy="855107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altLang="zh-TW" sz="2531" dirty="0">
                <a:sym typeface="Helvetica Neue Medium"/>
              </a:rPr>
              <a:t>1</a:t>
            </a:r>
            <a:endParaRPr lang="zh-TW" altLang="en-US" sz="2531" dirty="0">
              <a:sym typeface="Helvetica Neue Medium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45440B4-3115-B64C-BBAB-7E970CEFAAD9}"/>
              </a:ext>
            </a:extLst>
          </p:cNvPr>
          <p:cNvSpPr txBox="1"/>
          <p:nvPr/>
        </p:nvSpPr>
        <p:spPr>
          <a:xfrm>
            <a:off x="5135026" y="2219079"/>
            <a:ext cx="418384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5%</a:t>
            </a:r>
            <a:endParaRPr lang="zh-TW" altLang="en-US" b="1" dirty="0">
              <a:solidFill>
                <a:srgbClr val="00000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BF82046-0DE3-E944-9EE7-D7D07E52F093}"/>
              </a:ext>
            </a:extLst>
          </p:cNvPr>
          <p:cNvSpPr txBox="1"/>
          <p:nvPr/>
        </p:nvSpPr>
        <p:spPr>
          <a:xfrm>
            <a:off x="5078137" y="3206364"/>
            <a:ext cx="591509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%</a:t>
            </a:r>
            <a:endParaRPr lang="zh-TW" altLang="en-US" b="1" dirty="0">
              <a:solidFill>
                <a:srgbClr val="00000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6A7F132-C3DA-7642-BEDD-CB4A8858ACF1}"/>
              </a:ext>
            </a:extLst>
          </p:cNvPr>
          <p:cNvSpPr txBox="1"/>
          <p:nvPr/>
        </p:nvSpPr>
        <p:spPr>
          <a:xfrm>
            <a:off x="5074531" y="4689820"/>
            <a:ext cx="418384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5%</a:t>
            </a:r>
            <a:endParaRPr lang="zh-TW" altLang="en-US" b="1" dirty="0">
              <a:solidFill>
                <a:srgbClr val="00000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177CC74-AF72-F84B-9BB2-E5A4BFD00444}"/>
              </a:ext>
            </a:extLst>
          </p:cNvPr>
          <p:cNvSpPr txBox="1"/>
          <p:nvPr/>
        </p:nvSpPr>
        <p:spPr>
          <a:xfrm>
            <a:off x="4987968" y="5732606"/>
            <a:ext cx="591509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%</a:t>
            </a:r>
            <a:endParaRPr lang="zh-TW" altLang="en-US" b="1" dirty="0">
              <a:solidFill>
                <a:srgbClr val="00000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50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0"/>
    </mc:Choice>
    <mc:Fallback xmlns="">
      <p:transition spd="slow" advTm="229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22F5B56A-B09C-4CE3-8A50-F1BF8DA64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517" y="3284404"/>
            <a:ext cx="1491476" cy="288036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53AB601-9072-4F8F-9FBC-1A7026B6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as a Quantum State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AE0B18-7658-4074-AE03-1A092819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3-bit quantum state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3E9E6C8-6FDC-4A07-83CB-DF25764CD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284404"/>
            <a:ext cx="7804146" cy="288036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2DAC09-6DFB-4198-BE48-C2532425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6</a:t>
            </a:fld>
            <a:endParaRPr lang="en-US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D68FDC6E-AF5E-4683-8E9C-5177886AD68F}"/>
              </a:ext>
            </a:extLst>
          </p:cNvPr>
          <p:cNvCxnSpPr>
            <a:cxnSpLocks/>
          </p:cNvCxnSpPr>
          <p:nvPr/>
        </p:nvCxnSpPr>
        <p:spPr>
          <a:xfrm>
            <a:off x="0" y="4375355"/>
            <a:ext cx="77587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A053F55-57B1-4E5D-8E42-7F213102E84A}"/>
              </a:ext>
            </a:extLst>
          </p:cNvPr>
          <p:cNvCxnSpPr>
            <a:cxnSpLocks/>
          </p:cNvCxnSpPr>
          <p:nvPr/>
        </p:nvCxnSpPr>
        <p:spPr>
          <a:xfrm>
            <a:off x="-1" y="5137355"/>
            <a:ext cx="77587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圖片 16">
            <a:extLst>
              <a:ext uri="{FF2B5EF4-FFF2-40B4-BE49-F238E27FC236}">
                <a16:creationId xmlns:a16="http://schemas.microsoft.com/office/drawing/2014/main" id="{B186305F-55DD-415B-B52B-385F080E8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0" y="5726089"/>
            <a:ext cx="7762909" cy="454318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9D717F45-4998-4A69-BCB9-2AC67A7CD9DD}"/>
              </a:ext>
            </a:extLst>
          </p:cNvPr>
          <p:cNvCxnSpPr>
            <a:cxnSpLocks/>
          </p:cNvCxnSpPr>
          <p:nvPr/>
        </p:nvCxnSpPr>
        <p:spPr>
          <a:xfrm>
            <a:off x="0" y="5732206"/>
            <a:ext cx="77587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03"/>
    </mc:Choice>
    <mc:Fallback xmlns="">
      <p:transition spd="slow" advTm="298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3AB601-9072-4F8F-9FBC-1A7026B6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Gate and Tree Transformation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AE0B18-7658-4074-AE03-1A092819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apply X gate (negation) on qubit x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2DAC09-6DFB-4198-BE48-C2532425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7</a:t>
            </a:fld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8ACE3F-CE8F-B747-84BC-9F8C4051A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3743"/>
            <a:ext cx="9144000" cy="21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63"/>
    </mc:Choice>
    <mc:Fallback xmlns="">
      <p:transition spd="slow" advTm="437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576BD-419C-404E-A1A1-A79FAFA3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Quantum Circuit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58CB90-7C76-174D-86E4-4C8441721D7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kumimoji="1" lang="en-US" altLang="zh-TW" dirty="0"/>
              <a:t>A </a:t>
            </a:r>
            <a:r>
              <a:rPr kumimoji="1" lang="en-US" altLang="zh-TW" dirty="0">
                <a:solidFill>
                  <a:srgbClr val="0070C0"/>
                </a:solidFill>
              </a:rPr>
              <a:t>sequence of quantum gates </a:t>
            </a:r>
            <a:r>
              <a:rPr kumimoji="1" lang="en-US" altLang="zh-TW" dirty="0"/>
              <a:t>viewed as </a:t>
            </a:r>
            <a:r>
              <a:rPr kumimoji="1" lang="en-US" altLang="zh-TW" dirty="0">
                <a:solidFill>
                  <a:srgbClr val="00B050"/>
                </a:solidFill>
              </a:rPr>
              <a:t>tree transformations</a:t>
            </a:r>
            <a:endParaRPr kumimoji="1"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BF7330-F8C4-0840-B856-A02D290C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8</a:t>
            </a:fld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382851-EB9E-F540-A822-4C62B4BDB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37"/>
          <a:stretch/>
        </p:blipFill>
        <p:spPr>
          <a:xfrm>
            <a:off x="4096628" y="3602181"/>
            <a:ext cx="1329655" cy="29125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C609214-4AE1-354D-BB84-0425A6AFB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82"/>
          <a:stretch/>
        </p:blipFill>
        <p:spPr>
          <a:xfrm>
            <a:off x="836113" y="3686237"/>
            <a:ext cx="1329655" cy="2617643"/>
          </a:xfrm>
          <a:prstGeom prst="rect">
            <a:avLst/>
          </a:prstGeom>
        </p:spPr>
      </p:pic>
      <p:cxnSp>
        <p:nvCxnSpPr>
          <p:cNvPr id="8" name="曲線接點 7">
            <a:extLst>
              <a:ext uri="{FF2B5EF4-FFF2-40B4-BE49-F238E27FC236}">
                <a16:creationId xmlns:a16="http://schemas.microsoft.com/office/drawing/2014/main" id="{D8028D64-DF17-EF47-B642-1E52E47CE3CE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rot="5400000" flipH="1" flipV="1">
            <a:off x="1780348" y="3322773"/>
            <a:ext cx="2701699" cy="3260515"/>
          </a:xfrm>
          <a:prstGeom prst="curvedConnector5">
            <a:avLst>
              <a:gd name="adj1" fmla="val -8461"/>
              <a:gd name="adj2" fmla="val 50000"/>
              <a:gd name="adj3" fmla="val 108461"/>
            </a:avLst>
          </a:prstGeom>
          <a:ln w="889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圖片 29">
            <a:extLst>
              <a:ext uri="{FF2B5EF4-FFF2-40B4-BE49-F238E27FC236}">
                <a16:creationId xmlns:a16="http://schemas.microsoft.com/office/drawing/2014/main" id="{A8F4D3EE-C1E2-834A-A97A-B782F531C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93" b="38731"/>
          <a:stretch/>
        </p:blipFill>
        <p:spPr>
          <a:xfrm>
            <a:off x="7024732" y="3391281"/>
            <a:ext cx="1329655" cy="2599151"/>
          </a:xfrm>
          <a:prstGeom prst="rect">
            <a:avLst/>
          </a:prstGeom>
        </p:spPr>
      </p:pic>
      <p:cxnSp>
        <p:nvCxnSpPr>
          <p:cNvPr id="31" name="曲線接點 30">
            <a:extLst>
              <a:ext uri="{FF2B5EF4-FFF2-40B4-BE49-F238E27FC236}">
                <a16:creationId xmlns:a16="http://schemas.microsoft.com/office/drawing/2014/main" id="{3EBD340A-2577-AA4B-9246-77E09A2351D8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 rot="5400000" flipH="1" flipV="1">
            <a:off x="4663758" y="3488979"/>
            <a:ext cx="3123499" cy="2928104"/>
          </a:xfrm>
          <a:prstGeom prst="curvedConnector5">
            <a:avLst>
              <a:gd name="adj1" fmla="val -7319"/>
              <a:gd name="adj2" fmla="val 50000"/>
              <a:gd name="adj3" fmla="val 107319"/>
            </a:avLst>
          </a:prstGeom>
          <a:ln w="889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5"/>
    </mc:Choice>
    <mc:Fallback xmlns="">
      <p:transition spd="slow" advTm="2997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9E37B7-8098-4547-8312-DC2FC5FB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065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Why Quantum Circuit Verification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20AD54-D66F-4D1E-8B71-5013AD12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2083"/>
            <a:ext cx="8323006" cy="3974268"/>
          </a:xfrm>
        </p:spPr>
        <p:txBody>
          <a:bodyPr>
            <a:normAutofit/>
          </a:bodyPr>
          <a:lstStyle/>
          <a:p>
            <a:r>
              <a:rPr lang="en-US" dirty="0"/>
              <a:t>Increasing complexity of circuits </a:t>
            </a:r>
          </a:p>
          <a:p>
            <a:r>
              <a:rPr lang="en-US" altLang="zh-TW" dirty="0"/>
              <a:t>Infeasibility of testing due to the </a:t>
            </a:r>
            <a:r>
              <a:rPr lang="en-US" dirty="0"/>
              <a:t>probabilistic features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2E48DB-6AC6-4B7A-9A88-3C04B0B9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2C65-6A1A-D442-8876-CF6822C1E7B2}" type="slidenum">
              <a:rPr lang="en-US" smtClean="0"/>
              <a:t>9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755DFB6-6EFD-994F-85B0-D5439C0F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4" y="4333071"/>
            <a:ext cx="3056352" cy="1788637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2E764846-7C52-4F43-95B1-98D47BADE324}"/>
              </a:ext>
            </a:extLst>
          </p:cNvPr>
          <p:cNvGrpSpPr/>
          <p:nvPr/>
        </p:nvGrpSpPr>
        <p:grpSpPr>
          <a:xfrm>
            <a:off x="3513552" y="4369217"/>
            <a:ext cx="5329824" cy="1821850"/>
            <a:chOff x="836113" y="3391281"/>
            <a:chExt cx="7518274" cy="312349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A987A005-9155-324A-8D86-A4594A49C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6237"/>
            <a:stretch/>
          </p:blipFill>
          <p:spPr>
            <a:xfrm>
              <a:off x="4096628" y="3602181"/>
              <a:ext cx="1329655" cy="2912599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2F35CA1B-D757-F648-A8F7-D91B446FD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1682"/>
            <a:stretch/>
          </p:blipFill>
          <p:spPr>
            <a:xfrm>
              <a:off x="836113" y="3686237"/>
              <a:ext cx="1329655" cy="2617643"/>
            </a:xfrm>
            <a:prstGeom prst="rect">
              <a:avLst/>
            </a:prstGeom>
          </p:spPr>
        </p:pic>
        <p:cxnSp>
          <p:nvCxnSpPr>
            <p:cNvPr id="13" name="曲線接點 12">
              <a:extLst>
                <a:ext uri="{FF2B5EF4-FFF2-40B4-BE49-F238E27FC236}">
                  <a16:creationId xmlns:a16="http://schemas.microsoft.com/office/drawing/2014/main" id="{6DE45E5F-EC1C-614B-B1F5-10B10E3EA88F}"/>
                </a:ext>
              </a:extLst>
            </p:cNvPr>
            <p:cNvCxnSpPr>
              <a:cxnSpLocks/>
              <a:stCxn id="12" idx="2"/>
              <a:endCxn id="9" idx="0"/>
            </p:cNvCxnSpPr>
            <p:nvPr/>
          </p:nvCxnSpPr>
          <p:spPr>
            <a:xfrm rot="5400000" flipH="1" flipV="1">
              <a:off x="1780348" y="3322773"/>
              <a:ext cx="2701699" cy="3260515"/>
            </a:xfrm>
            <a:prstGeom prst="curvedConnector5">
              <a:avLst>
                <a:gd name="adj1" fmla="val -8461"/>
                <a:gd name="adj2" fmla="val 50000"/>
                <a:gd name="adj3" fmla="val 108461"/>
              </a:avLst>
            </a:prstGeom>
            <a:ln w="889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37A4099-70B6-9A48-A838-1C6541C80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293" b="38731"/>
            <a:stretch/>
          </p:blipFill>
          <p:spPr>
            <a:xfrm>
              <a:off x="7024732" y="3391281"/>
              <a:ext cx="1329655" cy="2599151"/>
            </a:xfrm>
            <a:prstGeom prst="rect">
              <a:avLst/>
            </a:prstGeom>
          </p:spPr>
        </p:pic>
        <p:cxnSp>
          <p:nvCxnSpPr>
            <p:cNvPr id="15" name="曲線接點 14">
              <a:extLst>
                <a:ext uri="{FF2B5EF4-FFF2-40B4-BE49-F238E27FC236}">
                  <a16:creationId xmlns:a16="http://schemas.microsoft.com/office/drawing/2014/main" id="{553A0BC7-7204-8941-A41A-CAEE8BE8D737}"/>
                </a:ext>
              </a:extLst>
            </p:cNvPr>
            <p:cNvCxnSpPr>
              <a:cxnSpLocks/>
              <a:stCxn id="9" idx="2"/>
              <a:endCxn id="14" idx="0"/>
            </p:cNvCxnSpPr>
            <p:nvPr/>
          </p:nvCxnSpPr>
          <p:spPr>
            <a:xfrm rot="5400000" flipH="1" flipV="1">
              <a:off x="4663758" y="3488979"/>
              <a:ext cx="3123499" cy="2928104"/>
            </a:xfrm>
            <a:prstGeom prst="curvedConnector5">
              <a:avLst>
                <a:gd name="adj1" fmla="val -7319"/>
                <a:gd name="adj2" fmla="val 50000"/>
                <a:gd name="adj3" fmla="val 107319"/>
              </a:avLst>
            </a:prstGeom>
            <a:ln w="889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75"/>
    </mc:Choice>
    <mc:Fallback xmlns="">
      <p:transition spd="slow" advTm="4247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範本字型">
      <a:majorFont>
        <a:latin typeface="Century Gothic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7721</TotalTime>
  <Words>1170</Words>
  <Application>Microsoft Macintosh PowerPoint</Application>
  <PresentationFormat>如螢幕大小 (4:3)</PresentationFormat>
  <Paragraphs>261</Paragraphs>
  <Slides>40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2" baseType="lpstr">
      <vt:lpstr>微軟正黑體</vt:lpstr>
      <vt:lpstr>新細明體</vt:lpstr>
      <vt:lpstr>Arial</vt:lpstr>
      <vt:lpstr>Calibri</vt:lpstr>
      <vt:lpstr>Cambria Math</vt:lpstr>
      <vt:lpstr>Century Gothic</vt:lpstr>
      <vt:lpstr>Helvetica Neue</vt:lpstr>
      <vt:lpstr>Helvetica Neue Medium</vt:lpstr>
      <vt:lpstr>Times New Roman</vt:lpstr>
      <vt:lpstr>Webdings</vt:lpstr>
      <vt:lpstr>Wingdings</vt:lpstr>
      <vt:lpstr>Office Theme</vt:lpstr>
      <vt:lpstr>An Automata-based Approach for Scalable Verification of Quantum Circuits </vt:lpstr>
      <vt:lpstr>PowerPoint 簡報</vt:lpstr>
      <vt:lpstr>Outline</vt:lpstr>
      <vt:lpstr>A 3-Bit Classical State</vt:lpstr>
      <vt:lpstr>A 3-Qubit Quantum State</vt:lpstr>
      <vt:lpstr>Tree as a Quantum State</vt:lpstr>
      <vt:lpstr>Quantum Gate and Tree Transformation</vt:lpstr>
      <vt:lpstr>Quantum Circuit</vt:lpstr>
      <vt:lpstr>Why Quantum Circuit Verification?</vt:lpstr>
      <vt:lpstr>Outline</vt:lpstr>
      <vt:lpstr>Classical Hoare triple</vt:lpstr>
      <vt:lpstr>Classical Hoare triple</vt:lpstr>
      <vt:lpstr>Quantum Circuit Verification</vt:lpstr>
      <vt:lpstr>Quantum Circuit Verification</vt:lpstr>
      <vt:lpstr>Overview</vt:lpstr>
      <vt:lpstr>Overview</vt:lpstr>
      <vt:lpstr>Overview</vt:lpstr>
      <vt:lpstr>Overview</vt:lpstr>
      <vt:lpstr>Overview</vt:lpstr>
      <vt:lpstr>Examples: Tree Automata of Only One Quantum State</vt:lpstr>
      <vt:lpstr>Examples: Tree Automata Encoding of Quantum States</vt:lpstr>
      <vt:lpstr>TA as Compact Representation of Quantum States</vt:lpstr>
      <vt:lpstr>Examples of Gate Operations: X gate on qubit 2.</vt:lpstr>
      <vt:lpstr>Example of Gate Operations: Z, S, T gates on qubit 1. </vt:lpstr>
      <vt:lpstr>Example of Gate Operations: Z, S, T gates on qubit 1. </vt:lpstr>
      <vt:lpstr>Extension: Symbolic Tree</vt:lpstr>
      <vt:lpstr>Outline</vt:lpstr>
      <vt:lpstr>Experiment - Verification</vt:lpstr>
      <vt:lpstr>Experiment – Bug Hunting</vt:lpstr>
      <vt:lpstr>Experiment – Bug Hunting</vt:lpstr>
      <vt:lpstr>PowerPoint 簡報</vt:lpstr>
      <vt:lpstr>State-of-the-Art</vt:lpstr>
      <vt:lpstr>Two Approaches for TA Gate Operations</vt:lpstr>
      <vt:lpstr>X gate operating on qubit 2</vt:lpstr>
      <vt:lpstr>1. Projection (T_(x_2 ) ̅  &amp; T_(x_2 ))</vt:lpstr>
      <vt:lpstr>2. Restriction (B_(x_2 )⋅ &amp; B_(x_2 ) ̅ ⋅)</vt:lpstr>
      <vt:lpstr>3. Binary Operation (+ &amp; -)</vt:lpstr>
      <vt:lpstr>4. Constant Multiplication (c ⋅)</vt:lpstr>
      <vt:lpstr>Tree Operations</vt:lpstr>
      <vt:lpstr>Lift these operations to TA</vt:lpstr>
    </vt:vector>
  </TitlesOfParts>
  <Company>Academia Sinica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2023.03.03_AutoQ</dc:title>
  <cp:lastModifiedBy>user</cp:lastModifiedBy>
  <cp:revision>81</cp:revision>
  <cp:lastPrinted>2023-06-19T03:19:27Z</cp:lastPrinted>
  <dcterms:created xsi:type="dcterms:W3CDTF">2017-07-05T09:30:33Z</dcterms:created>
  <dcterms:modified xsi:type="dcterms:W3CDTF">2023-06-19T13:08:09Z</dcterms:modified>
</cp:coreProperties>
</file>